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10"/>
  </p:notesMasterIdLst>
  <p:sldIdLst>
    <p:sldId id="256" r:id="rId2"/>
    <p:sldId id="257" r:id="rId3"/>
    <p:sldId id="258" r:id="rId4"/>
    <p:sldId id="259" r:id="rId5"/>
    <p:sldId id="260" r:id="rId6"/>
    <p:sldId id="262" r:id="rId7"/>
    <p:sldId id="263" r:id="rId8"/>
    <p:sldId id="264" r:id="rId9"/>
  </p:sldIdLst>
  <p:sldSz cx="9144000" cy="6858000" type="screen4x3"/>
  <p:notesSz cx="6858000" cy="9144000"/>
  <p:custDataLst>
    <p:tags r:id="rId11"/>
  </p:custDataLst>
  <p:defaultTextStyle>
    <a:defPPr>
      <a:defRPr lang="en-US"/>
    </a:defPPr>
    <a:lvl1pPr algn="l" rtl="0" fontAlgn="base">
      <a:spcBef>
        <a:spcPct val="0"/>
      </a:spcBef>
      <a:spcAft>
        <a:spcPct val="0"/>
      </a:spcAft>
      <a:defRPr sz="4400" b="1" kern="1200">
        <a:solidFill>
          <a:schemeClr val="tx1"/>
        </a:solidFill>
        <a:latin typeface="Tahoma" pitchFamily="34" charset="0"/>
        <a:ea typeface="+mn-ea"/>
        <a:cs typeface="Arial" charset="0"/>
      </a:defRPr>
    </a:lvl1pPr>
    <a:lvl2pPr marL="457200" algn="l" rtl="0" fontAlgn="base">
      <a:spcBef>
        <a:spcPct val="0"/>
      </a:spcBef>
      <a:spcAft>
        <a:spcPct val="0"/>
      </a:spcAft>
      <a:defRPr sz="4400" b="1" kern="1200">
        <a:solidFill>
          <a:schemeClr val="tx1"/>
        </a:solidFill>
        <a:latin typeface="Tahoma" pitchFamily="34" charset="0"/>
        <a:ea typeface="+mn-ea"/>
        <a:cs typeface="Arial" charset="0"/>
      </a:defRPr>
    </a:lvl2pPr>
    <a:lvl3pPr marL="914400" algn="l" rtl="0" fontAlgn="base">
      <a:spcBef>
        <a:spcPct val="0"/>
      </a:spcBef>
      <a:spcAft>
        <a:spcPct val="0"/>
      </a:spcAft>
      <a:defRPr sz="4400" b="1" kern="1200">
        <a:solidFill>
          <a:schemeClr val="tx1"/>
        </a:solidFill>
        <a:latin typeface="Tahoma" pitchFamily="34" charset="0"/>
        <a:ea typeface="+mn-ea"/>
        <a:cs typeface="Arial" charset="0"/>
      </a:defRPr>
    </a:lvl3pPr>
    <a:lvl4pPr marL="1371600" algn="l" rtl="0" fontAlgn="base">
      <a:spcBef>
        <a:spcPct val="0"/>
      </a:spcBef>
      <a:spcAft>
        <a:spcPct val="0"/>
      </a:spcAft>
      <a:defRPr sz="4400" b="1" kern="1200">
        <a:solidFill>
          <a:schemeClr val="tx1"/>
        </a:solidFill>
        <a:latin typeface="Tahoma" pitchFamily="34" charset="0"/>
        <a:ea typeface="+mn-ea"/>
        <a:cs typeface="Arial" charset="0"/>
      </a:defRPr>
    </a:lvl4pPr>
    <a:lvl5pPr marL="1828800" algn="l" rtl="0" fontAlgn="base">
      <a:spcBef>
        <a:spcPct val="0"/>
      </a:spcBef>
      <a:spcAft>
        <a:spcPct val="0"/>
      </a:spcAft>
      <a:defRPr sz="4400" b="1" kern="1200">
        <a:solidFill>
          <a:schemeClr val="tx1"/>
        </a:solidFill>
        <a:latin typeface="Tahoma" pitchFamily="34" charset="0"/>
        <a:ea typeface="+mn-ea"/>
        <a:cs typeface="Arial" charset="0"/>
      </a:defRPr>
    </a:lvl5pPr>
    <a:lvl6pPr marL="2286000" algn="l" defTabSz="914400" rtl="0" eaLnBrk="1" latinLnBrk="0" hangingPunct="1">
      <a:defRPr sz="4400" b="1" kern="1200">
        <a:solidFill>
          <a:schemeClr val="tx1"/>
        </a:solidFill>
        <a:latin typeface="Tahoma" pitchFamily="34" charset="0"/>
        <a:ea typeface="+mn-ea"/>
        <a:cs typeface="Arial" charset="0"/>
      </a:defRPr>
    </a:lvl6pPr>
    <a:lvl7pPr marL="2743200" algn="l" defTabSz="914400" rtl="0" eaLnBrk="1" latinLnBrk="0" hangingPunct="1">
      <a:defRPr sz="4400" b="1" kern="1200">
        <a:solidFill>
          <a:schemeClr val="tx1"/>
        </a:solidFill>
        <a:latin typeface="Tahoma" pitchFamily="34" charset="0"/>
        <a:ea typeface="+mn-ea"/>
        <a:cs typeface="Arial" charset="0"/>
      </a:defRPr>
    </a:lvl7pPr>
    <a:lvl8pPr marL="3200400" algn="l" defTabSz="914400" rtl="0" eaLnBrk="1" latinLnBrk="0" hangingPunct="1">
      <a:defRPr sz="4400" b="1" kern="1200">
        <a:solidFill>
          <a:schemeClr val="tx1"/>
        </a:solidFill>
        <a:latin typeface="Tahoma" pitchFamily="34" charset="0"/>
        <a:ea typeface="+mn-ea"/>
        <a:cs typeface="Arial" charset="0"/>
      </a:defRPr>
    </a:lvl8pPr>
    <a:lvl9pPr marL="3657600" algn="l" defTabSz="914400" rtl="0" eaLnBrk="1" latinLnBrk="0" hangingPunct="1">
      <a:defRPr sz="4400" b="1"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088" autoAdjust="0"/>
  </p:normalViewPr>
  <p:slideViewPr>
    <p:cSldViewPr>
      <p:cViewPr varScale="1">
        <p:scale>
          <a:sx n="69" d="100"/>
          <a:sy n="69" d="100"/>
        </p:scale>
        <p:origin x="1858"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20EC95C-9305-4F5C-B4EF-81017BF70543}" type="datetimeFigureOut">
              <a:rPr lang="en-US"/>
              <a:pPr>
                <a:defRPr/>
              </a:pPr>
              <a:t>3/10/2021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6B40C33-36D1-498C-8CD2-204D7F56D85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An introduction to Florida’s government will also provide us a great review from our last session.</a:t>
            </a:r>
          </a:p>
        </p:txBody>
      </p:sp>
      <p:sp>
        <p:nvSpPr>
          <p:cNvPr id="12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365503-B102-4ABA-B08E-4C6A7904051A}"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What do you think of when you hear the word “government”? [Allow youth to give a few suggestions before proceeding to the next slide.]</a:t>
            </a:r>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8BF87B-46A9-45AE-9F8D-D9368089830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The dictionary defines government as the act or process of making laws for the people.</a:t>
            </a:r>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E84B38-E066-4EA3-AB49-28E3674DCC3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Together with understanding the basic values of a democratic society, we must understand the history of a government.  The Florida 4-H Legislature program models Florida’s state government, therefore, we must know a little history about Florida’s government.</a:t>
            </a:r>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E815979-B1A7-4FCC-8A2D-4FF3C5EFB5C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Like the other government structures we have talked about, Florida has three branches of government.  The legislative branch includes the House of Representatives and the Senate.  Their job is to make new laws.  The executive branch includes the governor and his job is to implement the laws.  The judicial branch includes the supreme court and their job is to interpret what the laws mean – especially after they are implemented.  Can anyone give an example of a law the judicial branch would investigate? [any vague or confusing, controversial law]</a:t>
            </a:r>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247F66-25C8-4192-A3C3-584673CAF0E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Let’s review how a bill becomes a law here in Florida.</a:t>
            </a:r>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4DE44D-8BD6-4A88-9730-C1D1BDA3AFF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[review the slide out loud with the participants or ask for a volunteer to review this slide for you.]</a:t>
            </a:r>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9E808F-1C2A-4CBB-8765-AAFDEA00A2DC}"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p>
          </p:txBody>
        </p:sp>
      </p:grpSp>
      <p:sp>
        <p:nvSpPr>
          <p:cNvPr id="19495"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9496"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39" name="Rectangle 37"/>
          <p:cNvSpPr>
            <a:spLocks noGrp="1" noChangeArrowheads="1"/>
          </p:cNvSpPr>
          <p:nvPr>
            <p:ph type="dt" sz="half" idx="10"/>
          </p:nvPr>
        </p:nvSpPr>
        <p:spPr/>
        <p:txBody>
          <a:bodyPr/>
          <a:lstStyle>
            <a:lvl1pPr>
              <a:defRPr/>
            </a:lvl1pPr>
          </a:lstStyle>
          <a:p>
            <a:pPr>
              <a:defRPr/>
            </a:pPr>
            <a:endParaRPr lang="en-US"/>
          </a:p>
        </p:txBody>
      </p:sp>
      <p:sp>
        <p:nvSpPr>
          <p:cNvPr id="40" name="Rectangle 38"/>
          <p:cNvSpPr>
            <a:spLocks noGrp="1" noChangeArrowheads="1"/>
          </p:cNvSpPr>
          <p:nvPr>
            <p:ph type="ftr" sz="quarter" idx="11"/>
          </p:nvPr>
        </p:nvSpPr>
        <p:spPr/>
        <p:txBody>
          <a:bodyPr/>
          <a:lstStyle>
            <a:lvl1pPr>
              <a:defRPr/>
            </a:lvl1pPr>
          </a:lstStyle>
          <a:p>
            <a:pPr>
              <a:defRPr/>
            </a:pPr>
            <a:endParaRPr lang="en-US"/>
          </a:p>
        </p:txBody>
      </p:sp>
      <p:sp>
        <p:nvSpPr>
          <p:cNvPr id="41" name="Rectangle 41"/>
          <p:cNvSpPr>
            <a:spLocks noGrp="1" noChangeArrowheads="1"/>
          </p:cNvSpPr>
          <p:nvPr>
            <p:ph type="sldNum" sz="quarter" idx="12"/>
          </p:nvPr>
        </p:nvSpPr>
        <p:spPr/>
        <p:txBody>
          <a:bodyPr/>
          <a:lstStyle>
            <a:lvl1pPr>
              <a:defRPr/>
            </a:lvl1pPr>
          </a:lstStyle>
          <a:p>
            <a:pPr>
              <a:defRPr/>
            </a:pPr>
            <a:fld id="{B4A73A70-9BBE-4FB7-A8F2-33CC8EC44AA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8870059C-0AA3-415D-A515-35B056E5BB1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68226AF3-77F7-4C70-B690-0CBFE4AFBB7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1BEE23F6-9A17-4D49-867D-7DD245802FF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57756D91-CDA0-4EA2-BD90-C4F14E21F97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CE603AED-DF6C-4EA4-B021-B36B2BE8229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p:cNvSpPr>
            <a:spLocks noGrp="1" noChangeArrowheads="1"/>
          </p:cNvSpPr>
          <p:nvPr>
            <p:ph type="dt" sz="half" idx="10"/>
          </p:nvPr>
        </p:nvSpPr>
        <p:spPr>
          <a:ln/>
        </p:spPr>
        <p:txBody>
          <a:bodyPr/>
          <a:lstStyle>
            <a:lvl1pPr>
              <a:defRPr/>
            </a:lvl1pPr>
          </a:lstStyle>
          <a:p>
            <a:pPr>
              <a:defRPr/>
            </a:pPr>
            <a:endParaRPr lang="en-US"/>
          </a:p>
        </p:txBody>
      </p:sp>
      <p:sp>
        <p:nvSpPr>
          <p:cNvPr id="8" name="Rectangle 40"/>
          <p:cNvSpPr>
            <a:spLocks noGrp="1" noChangeArrowheads="1"/>
          </p:cNvSpPr>
          <p:nvPr>
            <p:ph type="ftr" sz="quarter" idx="11"/>
          </p:nvPr>
        </p:nvSpPr>
        <p:spPr>
          <a:ln/>
        </p:spPr>
        <p:txBody>
          <a:bodyPr/>
          <a:lstStyle>
            <a:lvl1pPr>
              <a:defRPr/>
            </a:lvl1pPr>
          </a:lstStyle>
          <a:p>
            <a:pPr>
              <a:defRPr/>
            </a:pPr>
            <a:endParaRPr lang="en-US"/>
          </a:p>
        </p:txBody>
      </p:sp>
      <p:sp>
        <p:nvSpPr>
          <p:cNvPr id="9" name="Rectangle 41"/>
          <p:cNvSpPr>
            <a:spLocks noGrp="1" noChangeArrowheads="1"/>
          </p:cNvSpPr>
          <p:nvPr>
            <p:ph type="sldNum" sz="quarter" idx="12"/>
          </p:nvPr>
        </p:nvSpPr>
        <p:spPr>
          <a:ln/>
        </p:spPr>
        <p:txBody>
          <a:bodyPr/>
          <a:lstStyle>
            <a:lvl1pPr>
              <a:defRPr/>
            </a:lvl1pPr>
          </a:lstStyle>
          <a:p>
            <a:pPr>
              <a:defRPr/>
            </a:pPr>
            <a:fld id="{B6F78451-5A7E-41C8-B563-8522F617780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p:cNvSpPr>
            <a:spLocks noGrp="1" noChangeArrowheads="1"/>
          </p:cNvSpPr>
          <p:nvPr>
            <p:ph type="dt" sz="half" idx="10"/>
          </p:nvPr>
        </p:nvSpPr>
        <p:spPr>
          <a:ln/>
        </p:spPr>
        <p:txBody>
          <a:bodyPr/>
          <a:lstStyle>
            <a:lvl1pPr>
              <a:defRPr/>
            </a:lvl1pPr>
          </a:lstStyle>
          <a:p>
            <a:pPr>
              <a:defRPr/>
            </a:pPr>
            <a:endParaRPr lang="en-US"/>
          </a:p>
        </p:txBody>
      </p:sp>
      <p:sp>
        <p:nvSpPr>
          <p:cNvPr id="4" name="Rectangle 40"/>
          <p:cNvSpPr>
            <a:spLocks noGrp="1" noChangeArrowheads="1"/>
          </p:cNvSpPr>
          <p:nvPr>
            <p:ph type="ftr" sz="quarter" idx="11"/>
          </p:nvPr>
        </p:nvSpPr>
        <p:spPr>
          <a:ln/>
        </p:spPr>
        <p:txBody>
          <a:bodyPr/>
          <a:lstStyle>
            <a:lvl1pPr>
              <a:defRPr/>
            </a:lvl1pPr>
          </a:lstStyle>
          <a:p>
            <a:pPr>
              <a:defRPr/>
            </a:pPr>
            <a:endParaRPr lang="en-US"/>
          </a:p>
        </p:txBody>
      </p:sp>
      <p:sp>
        <p:nvSpPr>
          <p:cNvPr id="5" name="Rectangle 41"/>
          <p:cNvSpPr>
            <a:spLocks noGrp="1" noChangeArrowheads="1"/>
          </p:cNvSpPr>
          <p:nvPr>
            <p:ph type="sldNum" sz="quarter" idx="12"/>
          </p:nvPr>
        </p:nvSpPr>
        <p:spPr>
          <a:ln/>
        </p:spPr>
        <p:txBody>
          <a:bodyPr/>
          <a:lstStyle>
            <a:lvl1pPr>
              <a:defRPr/>
            </a:lvl1pPr>
          </a:lstStyle>
          <a:p>
            <a:pPr>
              <a:defRPr/>
            </a:pPr>
            <a:fld id="{DEAE3DDC-1F43-4D50-8A31-F8546B50404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US"/>
          </a:p>
        </p:txBody>
      </p:sp>
      <p:sp>
        <p:nvSpPr>
          <p:cNvPr id="3" name="Rectangle 40"/>
          <p:cNvSpPr>
            <a:spLocks noGrp="1" noChangeArrowheads="1"/>
          </p:cNvSpPr>
          <p:nvPr>
            <p:ph type="ftr" sz="quarter" idx="11"/>
          </p:nvPr>
        </p:nvSpPr>
        <p:spPr>
          <a:ln/>
        </p:spPr>
        <p:txBody>
          <a:bodyPr/>
          <a:lstStyle>
            <a:lvl1pPr>
              <a:defRPr/>
            </a:lvl1pPr>
          </a:lstStyle>
          <a:p>
            <a:pPr>
              <a:defRPr/>
            </a:pPr>
            <a:endParaRPr lang="en-US"/>
          </a:p>
        </p:txBody>
      </p:sp>
      <p:sp>
        <p:nvSpPr>
          <p:cNvPr id="4" name="Rectangle 41"/>
          <p:cNvSpPr>
            <a:spLocks noGrp="1" noChangeArrowheads="1"/>
          </p:cNvSpPr>
          <p:nvPr>
            <p:ph type="sldNum" sz="quarter" idx="12"/>
          </p:nvPr>
        </p:nvSpPr>
        <p:spPr>
          <a:ln/>
        </p:spPr>
        <p:txBody>
          <a:bodyPr/>
          <a:lstStyle>
            <a:lvl1pPr>
              <a:defRPr/>
            </a:lvl1pPr>
          </a:lstStyle>
          <a:p>
            <a:pPr>
              <a:defRPr/>
            </a:pPr>
            <a:fld id="{8DF9C8D2-6438-4757-9792-816EEFFD22C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139100DD-33B7-4904-A6DD-FCAD8470AFB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FFA43CE6-0E42-4021-980F-B1974D2A60E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800475" y="1789113"/>
            <a:ext cx="5340350" cy="5056187"/>
            <a:chOff x="2394" y="1127"/>
            <a:chExt cx="3364" cy="3185"/>
          </a:xfrm>
        </p:grpSpPr>
        <p:sp>
          <p:nvSpPr>
            <p:cNvPr id="18435"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18436"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p>
          </p:txBody>
        </p:sp>
        <p:sp>
          <p:nvSpPr>
            <p:cNvPr id="18437"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18438"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18439"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18440"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18441"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18442"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18443"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18444"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18445"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18446"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a:p>
          </p:txBody>
        </p:sp>
        <p:sp>
          <p:nvSpPr>
            <p:cNvPr id="18447"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p>
          </p:txBody>
        </p:sp>
        <p:sp>
          <p:nvSpPr>
            <p:cNvPr id="18448"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18449"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18450"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18451"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18452"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18453"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18454"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18455"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p>
          </p:txBody>
        </p:sp>
        <p:sp>
          <p:nvSpPr>
            <p:cNvPr id="18456"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18457"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18458"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18459"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a:p>
          </p:txBody>
        </p:sp>
        <p:sp>
          <p:nvSpPr>
            <p:cNvPr id="18460"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p>
          </p:txBody>
        </p:sp>
        <p:sp>
          <p:nvSpPr>
            <p:cNvPr id="18461"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a:p>
          </p:txBody>
        </p:sp>
        <p:sp>
          <p:nvSpPr>
            <p:cNvPr id="18462"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18463"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18464"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a:p>
          </p:txBody>
        </p:sp>
        <p:sp>
          <p:nvSpPr>
            <p:cNvPr id="18465"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18466"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p>
          </p:txBody>
        </p:sp>
        <p:sp>
          <p:nvSpPr>
            <p:cNvPr id="18467"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18468"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p>
          </p:txBody>
        </p:sp>
      </p:grpSp>
      <p:sp>
        <p:nvSpPr>
          <p:cNvPr id="18469"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70"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471"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p>
        </p:txBody>
      </p:sp>
      <p:sp>
        <p:nvSpPr>
          <p:cNvPr id="18472"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lvl1pPr>
          </a:lstStyle>
          <a:p>
            <a:pPr>
              <a:defRPr/>
            </a:pPr>
            <a:endParaRPr lang="en-US"/>
          </a:p>
        </p:txBody>
      </p:sp>
      <p:sp>
        <p:nvSpPr>
          <p:cNvPr id="18473"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8147D6A5-828C-47B9-B3B0-225319A91B3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00"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828800" y="1447800"/>
            <a:ext cx="5943600" cy="2559050"/>
          </a:xfrm>
          <a:prstGeom prst="rect">
            <a:avLst/>
          </a:prstGeom>
          <a:noFill/>
          <a:ln w="9525">
            <a:noFill/>
            <a:miter lim="800000"/>
            <a:headEnd/>
            <a:tailEnd/>
          </a:ln>
        </p:spPr>
        <p:txBody>
          <a:bodyPr>
            <a:spAutoFit/>
          </a:bodyPr>
          <a:lstStyle/>
          <a:p>
            <a:pPr algn="ctr">
              <a:spcBef>
                <a:spcPct val="50000"/>
              </a:spcBef>
            </a:pPr>
            <a:r>
              <a:rPr lang="en-US" sz="5400"/>
              <a:t>An Introduction to Florida Government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1600200" y="1371600"/>
            <a:ext cx="6553200" cy="2101850"/>
          </a:xfrm>
          <a:prstGeom prst="rect">
            <a:avLst/>
          </a:prstGeom>
          <a:noFill/>
          <a:ln w="9525">
            <a:noFill/>
            <a:miter lim="800000"/>
            <a:headEnd/>
            <a:tailEnd/>
          </a:ln>
        </p:spPr>
        <p:txBody>
          <a:bodyPr>
            <a:spAutoFit/>
          </a:bodyPr>
          <a:lstStyle/>
          <a:p>
            <a:pPr algn="ctr">
              <a:spcBef>
                <a:spcPct val="50000"/>
              </a:spcBef>
            </a:pPr>
            <a:r>
              <a:rPr lang="en-US"/>
              <a:t>What do you think of when you hear the word, “Government”?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1676400" y="1295400"/>
            <a:ext cx="6324600" cy="2771775"/>
          </a:xfrm>
          <a:prstGeom prst="rect">
            <a:avLst/>
          </a:prstGeom>
          <a:noFill/>
          <a:ln w="9525">
            <a:noFill/>
            <a:miter lim="800000"/>
            <a:headEnd/>
            <a:tailEnd/>
          </a:ln>
        </p:spPr>
        <p:txBody>
          <a:bodyPr>
            <a:spAutoFit/>
          </a:bodyPr>
          <a:lstStyle/>
          <a:p>
            <a:pPr algn="ctr">
              <a:spcBef>
                <a:spcPct val="50000"/>
              </a:spcBef>
            </a:pPr>
            <a:r>
              <a:rPr lang="en-US"/>
              <a:t>Government is the act or process of making laws for the people.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1524000" y="1676400"/>
            <a:ext cx="6858000" cy="1431925"/>
          </a:xfrm>
          <a:prstGeom prst="rect">
            <a:avLst/>
          </a:prstGeom>
          <a:noFill/>
          <a:ln w="9525">
            <a:noFill/>
            <a:miter lim="800000"/>
            <a:headEnd/>
            <a:tailEnd/>
          </a:ln>
        </p:spPr>
        <p:txBody>
          <a:bodyPr>
            <a:spAutoFit/>
          </a:bodyPr>
          <a:lstStyle/>
          <a:p>
            <a:pPr algn="ctr">
              <a:spcBef>
                <a:spcPct val="50000"/>
              </a:spcBef>
            </a:pPr>
            <a:r>
              <a:rPr lang="en-US"/>
              <a:t>A Brief History of Florida’s government…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381000" y="301625"/>
            <a:ext cx="8763000" cy="6556375"/>
          </a:xfrm>
          <a:prstGeom prst="rect">
            <a:avLst/>
          </a:prstGeom>
          <a:noFill/>
          <a:ln w="9525">
            <a:noFill/>
            <a:miter lim="800000"/>
            <a:headEnd/>
            <a:tailEnd/>
          </a:ln>
        </p:spPr>
        <p:txBody>
          <a:bodyPr>
            <a:spAutoFit/>
          </a:bodyPr>
          <a:lstStyle/>
          <a:p>
            <a:pPr algn="ctr">
              <a:spcBef>
                <a:spcPct val="50000"/>
              </a:spcBef>
            </a:pPr>
            <a:r>
              <a:rPr lang="en-US"/>
              <a:t>Three Branches of Government:</a:t>
            </a:r>
          </a:p>
          <a:p>
            <a:pPr algn="ctr">
              <a:spcBef>
                <a:spcPct val="50000"/>
              </a:spcBef>
            </a:pPr>
            <a:r>
              <a:rPr lang="en-US" sz="3600" b="0"/>
              <a:t>Legislative Branch (House &amp; Senate) – Makes new laws.</a:t>
            </a:r>
          </a:p>
          <a:p>
            <a:pPr algn="ctr">
              <a:spcBef>
                <a:spcPct val="50000"/>
              </a:spcBef>
            </a:pPr>
            <a:r>
              <a:rPr lang="en-US" sz="3600" b="0"/>
              <a:t>Executive Branch (Governor) – Implements the laws.</a:t>
            </a:r>
          </a:p>
          <a:p>
            <a:pPr algn="ctr">
              <a:spcBef>
                <a:spcPct val="50000"/>
              </a:spcBef>
            </a:pPr>
            <a:r>
              <a:rPr lang="en-US" sz="3600" b="0"/>
              <a:t>Judicial Branch (Supreme Court) – Interprets the laws.</a:t>
            </a:r>
          </a:p>
          <a:p>
            <a:pPr>
              <a:spcBef>
                <a:spcPct val="50000"/>
              </a:spcBef>
            </a:pP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1524000" y="609600"/>
            <a:ext cx="6553200" cy="366713"/>
          </a:xfrm>
          <a:prstGeom prst="rect">
            <a:avLst/>
          </a:prstGeom>
          <a:noFill/>
          <a:ln w="9525">
            <a:noFill/>
            <a:miter lim="800000"/>
            <a:headEnd/>
            <a:tailEnd/>
          </a:ln>
        </p:spPr>
        <p:txBody>
          <a:bodyPr>
            <a:spAutoFit/>
          </a:bodyPr>
          <a:lstStyle/>
          <a:p>
            <a:pPr>
              <a:spcBef>
                <a:spcPct val="50000"/>
              </a:spcBef>
            </a:pPr>
            <a:endParaRPr lang="en-US" sz="1800" b="0"/>
          </a:p>
        </p:txBody>
      </p:sp>
      <p:sp>
        <p:nvSpPr>
          <p:cNvPr id="8195" name="Text Box 5"/>
          <p:cNvSpPr txBox="1">
            <a:spLocks noChangeArrowheads="1"/>
          </p:cNvSpPr>
          <p:nvPr/>
        </p:nvSpPr>
        <p:spPr bwMode="auto">
          <a:xfrm>
            <a:off x="381000" y="1905000"/>
            <a:ext cx="8229600" cy="762000"/>
          </a:xfrm>
          <a:prstGeom prst="rect">
            <a:avLst/>
          </a:prstGeom>
          <a:noFill/>
          <a:ln w="9525">
            <a:noFill/>
            <a:miter lim="800000"/>
            <a:headEnd/>
            <a:tailEnd/>
          </a:ln>
        </p:spPr>
        <p:txBody>
          <a:bodyPr>
            <a:spAutoFit/>
          </a:bodyPr>
          <a:lstStyle/>
          <a:p>
            <a:pPr algn="ctr">
              <a:spcBef>
                <a:spcPct val="50000"/>
              </a:spcBef>
            </a:pPr>
            <a:r>
              <a:rPr lang="en-US"/>
              <a:t>How a Bill Becomes a Law…</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How a bill becomes a law"/>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1600200" y="1524000"/>
            <a:ext cx="6629400" cy="4154488"/>
          </a:xfrm>
          <a:prstGeom prst="rect">
            <a:avLst/>
          </a:prstGeom>
          <a:noFill/>
          <a:ln w="9525">
            <a:noFill/>
            <a:miter lim="800000"/>
            <a:headEnd/>
            <a:tailEnd/>
          </a:ln>
        </p:spPr>
        <p:txBody>
          <a:bodyPr>
            <a:spAutoFit/>
          </a:bodyPr>
          <a:lstStyle/>
          <a:p>
            <a:pPr algn="ctr">
              <a:spcBef>
                <a:spcPct val="50000"/>
              </a:spcBef>
            </a:pPr>
            <a:r>
              <a:rPr lang="en-US"/>
              <a:t>Compare the Federal Government to the Florida Legislature</a:t>
            </a:r>
          </a:p>
          <a:p>
            <a:pPr algn="ctr">
              <a:spcBef>
                <a:spcPct val="50000"/>
              </a:spcBef>
            </a:pPr>
            <a:r>
              <a:rPr lang="en-US" sz="2400" b="0"/>
              <a:t>Work in pairs and write down as many similarities of Florida government to the federal government as you can in three minutes.  After three minutes, announce your similarities, getting a point for each unique one!</a:t>
            </a:r>
          </a:p>
        </p:txBody>
      </p:sp>
      <p:sp>
        <p:nvSpPr>
          <p:cNvPr id="10243" name="TextBox 2"/>
          <p:cNvSpPr txBox="1">
            <a:spLocks noChangeArrowheads="1"/>
          </p:cNvSpPr>
          <p:nvPr/>
        </p:nvSpPr>
        <p:spPr bwMode="auto">
          <a:xfrm>
            <a:off x="1600200" y="5943600"/>
            <a:ext cx="6324600" cy="523875"/>
          </a:xfrm>
          <a:prstGeom prst="rect">
            <a:avLst/>
          </a:prstGeom>
          <a:noFill/>
          <a:ln w="9525">
            <a:noFill/>
            <a:miter lim="800000"/>
            <a:headEnd/>
            <a:tailEnd/>
          </a:ln>
        </p:spPr>
        <p:txBody>
          <a:bodyPr>
            <a:spAutoFit/>
          </a:bodyPr>
          <a:lstStyle/>
          <a:p>
            <a:r>
              <a:rPr lang="en-US" sz="1400" b="0"/>
              <a:t>Simmons, Matthew. "An Introduction to Florida Government." 4-H Intermediate State. Camp Ocala 4-H Center, Altoona. 14 Feb. 2009. Lecture.</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Balance</Template>
  <TotalTime>175</TotalTime>
  <Words>402</Words>
  <Application>Microsoft Office PowerPoint</Application>
  <PresentationFormat>On-screen Show (4:3)</PresentationFormat>
  <Paragraphs>26</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Tahoma</vt:lpstr>
      <vt:lpstr>Wingdings</vt:lpstr>
      <vt:lpstr>Balance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CompuCom Systems,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Sean</dc:creator>
  <cp:lastModifiedBy>Turner,Chasity</cp:lastModifiedBy>
  <cp:revision>18</cp:revision>
  <dcterms:created xsi:type="dcterms:W3CDTF">2009-02-13T03:56:17Z</dcterms:created>
  <dcterms:modified xsi:type="dcterms:W3CDTF">2021-03-10T16:39:36Z</dcterms:modified>
</cp:coreProperties>
</file>