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6" r:id="rId80"/>
    <p:sldId id="337" r:id="rId81"/>
    <p:sldId id="338" r:id="rId82"/>
    <p:sldId id="339" r:id="rId83"/>
    <p:sldId id="340" r:id="rId84"/>
    <p:sldId id="341" r:id="rId85"/>
    <p:sldId id="342" r:id="rId86"/>
    <p:sldId id="343" r:id="rId87"/>
    <p:sldId id="344" r:id="rId88"/>
    <p:sldId id="345" r:id="rId89"/>
    <p:sldId id="346" r:id="rId90"/>
    <p:sldId id="347" r:id="rId91"/>
    <p:sldId id="348" r:id="rId92"/>
    <p:sldId id="349" r:id="rId93"/>
    <p:sldId id="350" r:id="rId94"/>
    <p:sldId id="351" r:id="rId95"/>
    <p:sldId id="352" r:id="rId96"/>
    <p:sldId id="353" r:id="rId97"/>
    <p:sldId id="354" r:id="rId98"/>
    <p:sldId id="355" r:id="rId99"/>
    <p:sldId id="356" r:id="rId100"/>
    <p:sldId id="357" r:id="rId101"/>
    <p:sldId id="358" r:id="rId102"/>
    <p:sldId id="359" r:id="rId103"/>
    <p:sldId id="360" r:id="rId104"/>
    <p:sldId id="361" r:id="rId105"/>
    <p:sldId id="362" r:id="rId106"/>
    <p:sldId id="363" r:id="rId107"/>
    <p:sldId id="364" r:id="rId108"/>
    <p:sldId id="365" r:id="rId109"/>
    <p:sldId id="366" r:id="rId110"/>
    <p:sldId id="367" r:id="rId111"/>
    <p:sldId id="368" r:id="rId112"/>
    <p:sldId id="369" r:id="rId113"/>
    <p:sldId id="370" r:id="rId114"/>
    <p:sldId id="371" r:id="rId115"/>
    <p:sldId id="372" r:id="rId116"/>
    <p:sldId id="373" r:id="rId117"/>
    <p:sldId id="374" r:id="rId118"/>
    <p:sldId id="375" r:id="rId119"/>
    <p:sldId id="376" r:id="rId120"/>
    <p:sldId id="377" r:id="rId121"/>
    <p:sldId id="378" r:id="rId122"/>
    <p:sldId id="379" r:id="rId123"/>
    <p:sldId id="380" r:id="rId124"/>
    <p:sldId id="381" r:id="rId125"/>
    <p:sldId id="382" r:id="rId126"/>
    <p:sldId id="383" r:id="rId127"/>
    <p:sldId id="384" r:id="rId128"/>
    <p:sldId id="385" r:id="rId129"/>
    <p:sldId id="386" r:id="rId130"/>
    <p:sldId id="387" r:id="rId131"/>
    <p:sldId id="388" r:id="rId132"/>
    <p:sldId id="389" r:id="rId133"/>
    <p:sldId id="390" r:id="rId134"/>
    <p:sldId id="391" r:id="rId135"/>
    <p:sldId id="392" r:id="rId136"/>
    <p:sldId id="393" r:id="rId137"/>
    <p:sldId id="394" r:id="rId138"/>
    <p:sldId id="395" r:id="rId139"/>
    <p:sldId id="396" r:id="rId140"/>
    <p:sldId id="397" r:id="rId141"/>
    <p:sldId id="398" r:id="rId142"/>
    <p:sldId id="399" r:id="rId143"/>
    <p:sldId id="400" r:id="rId144"/>
    <p:sldId id="401" r:id="rId145"/>
    <p:sldId id="402" r:id="rId146"/>
    <p:sldId id="403" r:id="rId147"/>
    <p:sldId id="404" r:id="rId148"/>
    <p:sldId id="405" r:id="rId149"/>
    <p:sldId id="406" r:id="rId150"/>
    <p:sldId id="407" r:id="rId151"/>
    <p:sldId id="408" r:id="rId152"/>
    <p:sldId id="409" r:id="rId153"/>
    <p:sldId id="410" r:id="rId154"/>
    <p:sldId id="411" r:id="rId155"/>
    <p:sldId id="412" r:id="rId156"/>
    <p:sldId id="413" r:id="rId157"/>
    <p:sldId id="414" r:id="rId158"/>
    <p:sldId id="415" r:id="rId159"/>
    <p:sldId id="416" r:id="rId160"/>
    <p:sldId id="417" r:id="rId161"/>
    <p:sldId id="418" r:id="rId162"/>
    <p:sldId id="419" r:id="rId163"/>
    <p:sldId id="420" r:id="rId164"/>
    <p:sldId id="421" r:id="rId165"/>
    <p:sldId id="422" r:id="rId166"/>
    <p:sldId id="423" r:id="rId167"/>
    <p:sldId id="424" r:id="rId168"/>
    <p:sldId id="425" r:id="rId169"/>
    <p:sldId id="426" r:id="rId170"/>
    <p:sldId id="427" r:id="rId171"/>
    <p:sldId id="428" r:id="rId172"/>
    <p:sldId id="429" r:id="rId173"/>
    <p:sldId id="430" r:id="rId174"/>
    <p:sldId id="431" r:id="rId175"/>
    <p:sldId id="432" r:id="rId176"/>
    <p:sldId id="433" r:id="rId177"/>
    <p:sldId id="434" r:id="rId178"/>
    <p:sldId id="435" r:id="rId179"/>
    <p:sldId id="436" r:id="rId180"/>
    <p:sldId id="437" r:id="rId181"/>
    <p:sldId id="438" r:id="rId182"/>
    <p:sldId id="439" r:id="rId183"/>
    <p:sldId id="440" r:id="rId184"/>
    <p:sldId id="441" r:id="rId185"/>
    <p:sldId id="442" r:id="rId186"/>
    <p:sldId id="443" r:id="rId187"/>
    <p:sldId id="444" r:id="rId188"/>
    <p:sldId id="445" r:id="rId189"/>
    <p:sldId id="446" r:id="rId190"/>
    <p:sldId id="447" r:id="rId191"/>
    <p:sldId id="448" r:id="rId192"/>
    <p:sldId id="449" r:id="rId193"/>
    <p:sldId id="450" r:id="rId194"/>
    <p:sldId id="451" r:id="rId195"/>
    <p:sldId id="452" r:id="rId196"/>
    <p:sldId id="453" r:id="rId197"/>
    <p:sldId id="454" r:id="rId198"/>
    <p:sldId id="455" r:id="rId199"/>
    <p:sldId id="456" r:id="rId200"/>
    <p:sldId id="457" r:id="rId201"/>
    <p:sldId id="458" r:id="rId202"/>
    <p:sldId id="459" r:id="rId203"/>
    <p:sldId id="460" r:id="rId204"/>
    <p:sldId id="461" r:id="rId205"/>
    <p:sldId id="462" r:id="rId206"/>
    <p:sldId id="463" r:id="rId207"/>
    <p:sldId id="464" r:id="rId208"/>
    <p:sldId id="465" r:id="rId209"/>
    <p:sldId id="466" r:id="rId210"/>
    <p:sldId id="467" r:id="rId211"/>
    <p:sldId id="468" r:id="rId212"/>
    <p:sldId id="469" r:id="rId213"/>
    <p:sldId id="470" r:id="rId214"/>
    <p:sldId id="471" r:id="rId215"/>
    <p:sldId id="472" r:id="rId216"/>
    <p:sldId id="473" r:id="rId217"/>
    <p:sldId id="474" r:id="rId218"/>
    <p:sldId id="475" r:id="rId219"/>
    <p:sldId id="476" r:id="rId220"/>
    <p:sldId id="477" r:id="rId221"/>
    <p:sldId id="478" r:id="rId222"/>
    <p:sldId id="479" r:id="rId223"/>
    <p:sldId id="480" r:id="rId224"/>
    <p:sldId id="481" r:id="rId225"/>
    <p:sldId id="482" r:id="rId226"/>
    <p:sldId id="483" r:id="rId227"/>
    <p:sldId id="484" r:id="rId228"/>
    <p:sldId id="485" r:id="rId229"/>
    <p:sldId id="486" r:id="rId230"/>
    <p:sldId id="487" r:id="rId231"/>
    <p:sldId id="488" r:id="rId232"/>
    <p:sldId id="489" r:id="rId233"/>
    <p:sldId id="490" r:id="rId234"/>
    <p:sldId id="491" r:id="rId235"/>
    <p:sldId id="492" r:id="rId236"/>
    <p:sldId id="493" r:id="rId237"/>
    <p:sldId id="494" r:id="rId238"/>
    <p:sldId id="495" r:id="rId239"/>
    <p:sldId id="496" r:id="rId240"/>
    <p:sldId id="497" r:id="rId241"/>
    <p:sldId id="498" r:id="rId242"/>
    <p:sldId id="499" r:id="rId243"/>
    <p:sldId id="500" r:id="rId244"/>
    <p:sldId id="501" r:id="rId245"/>
    <p:sldId id="502" r:id="rId246"/>
    <p:sldId id="503" r:id="rId247"/>
    <p:sldId id="504" r:id="rId248"/>
    <p:sldId id="505" r:id="rId249"/>
    <p:sldId id="506" r:id="rId250"/>
    <p:sldId id="507" r:id="rId251"/>
    <p:sldId id="508" r:id="rId2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217" Type="http://schemas.openxmlformats.org/officeDocument/2006/relationships/slide" Target="slides/slide2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38" Type="http://schemas.openxmlformats.org/officeDocument/2006/relationships/slide" Target="slides/slide237.xml"/><Relationship Id="rId254" Type="http://schemas.openxmlformats.org/officeDocument/2006/relationships/viewProps" Target="viewProps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207" Type="http://schemas.openxmlformats.org/officeDocument/2006/relationships/slide" Target="slides/slide206.xml"/><Relationship Id="rId223" Type="http://schemas.openxmlformats.org/officeDocument/2006/relationships/slide" Target="slides/slide222.xml"/><Relationship Id="rId228" Type="http://schemas.openxmlformats.org/officeDocument/2006/relationships/slide" Target="slides/slide227.xml"/><Relationship Id="rId244" Type="http://schemas.openxmlformats.org/officeDocument/2006/relationships/slide" Target="slides/slide243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3" Type="http://schemas.openxmlformats.org/officeDocument/2006/relationships/slide" Target="slides/slide212.xml"/><Relationship Id="rId218" Type="http://schemas.openxmlformats.org/officeDocument/2006/relationships/slide" Target="slides/slide217.xml"/><Relationship Id="rId234" Type="http://schemas.openxmlformats.org/officeDocument/2006/relationships/slide" Target="slides/slide233.xml"/><Relationship Id="rId239" Type="http://schemas.openxmlformats.org/officeDocument/2006/relationships/slide" Target="slides/slide238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0" Type="http://schemas.openxmlformats.org/officeDocument/2006/relationships/slide" Target="slides/slide249.xml"/><Relationship Id="rId255" Type="http://schemas.openxmlformats.org/officeDocument/2006/relationships/theme" Target="theme/theme1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0" Type="http://schemas.openxmlformats.org/officeDocument/2006/relationships/slide" Target="slides/slide239.xml"/><Relationship Id="rId245" Type="http://schemas.openxmlformats.org/officeDocument/2006/relationships/slide" Target="slides/slide244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slide" Target="slides/slide21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0" Type="http://schemas.openxmlformats.org/officeDocument/2006/relationships/slide" Target="slides/slide229.xml"/><Relationship Id="rId235" Type="http://schemas.openxmlformats.org/officeDocument/2006/relationships/slide" Target="slides/slide234.xml"/><Relationship Id="rId251" Type="http://schemas.openxmlformats.org/officeDocument/2006/relationships/slide" Target="slides/slide250.xml"/><Relationship Id="rId256" Type="http://schemas.openxmlformats.org/officeDocument/2006/relationships/tableStyles" Target="tableStyles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241" Type="http://schemas.openxmlformats.org/officeDocument/2006/relationships/slide" Target="slides/slide240.xml"/><Relationship Id="rId246" Type="http://schemas.openxmlformats.org/officeDocument/2006/relationships/slide" Target="slides/slide245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presProps" Target="presProps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28D5C-495D-4A74-87BB-9ADB7C87FAB9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B12D1-4603-4DCA-B662-0EA5897BF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357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28D5C-495D-4A74-87BB-9ADB7C87FAB9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B12D1-4603-4DCA-B662-0EA5897BF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22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28D5C-495D-4A74-87BB-9ADB7C87FAB9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B12D1-4603-4DCA-B662-0EA5897BF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348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28D5C-495D-4A74-87BB-9ADB7C87FAB9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B12D1-4603-4DCA-B662-0EA5897BF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561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28D5C-495D-4A74-87BB-9ADB7C87FAB9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B12D1-4603-4DCA-B662-0EA5897BF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230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28D5C-495D-4A74-87BB-9ADB7C87FAB9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B12D1-4603-4DCA-B662-0EA5897BF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38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28D5C-495D-4A74-87BB-9ADB7C87FAB9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B12D1-4603-4DCA-B662-0EA5897BF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828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28D5C-495D-4A74-87BB-9ADB7C87FAB9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B12D1-4603-4DCA-B662-0EA5897BF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184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28D5C-495D-4A74-87BB-9ADB7C87FAB9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B12D1-4603-4DCA-B662-0EA5897BF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350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28D5C-495D-4A74-87BB-9ADB7C87FAB9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B12D1-4603-4DCA-B662-0EA5897BF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78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28D5C-495D-4A74-87BB-9ADB7C87FAB9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B12D1-4603-4DCA-B662-0EA5897BF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846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28D5C-495D-4A74-87BB-9ADB7C87FAB9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B12D1-4603-4DCA-B662-0EA5897BF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482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2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2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2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2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Florida Arthropods </a:t>
            </a:r>
            <a:br>
              <a:rPr lang="en-US" dirty="0"/>
            </a:br>
            <a:r>
              <a:rPr lang="en-US" dirty="0"/>
              <a:t>&amp; Non-Arthropods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97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I 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4" name="Picture 4" descr="Image result for predaceous diving bee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738954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96734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J I 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Image result for thread waisted was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thread waisted was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02" name="Picture 2" descr="Image result for mud dauber was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72009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02198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Mud Dauber Wasp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Hymenoptera</a:t>
            </a:r>
          </a:p>
        </p:txBody>
      </p:sp>
    </p:spTree>
    <p:extLst>
      <p:ext uri="{BB962C8B-B14F-4D97-AF65-F5344CB8AC3E}">
        <p14:creationId xmlns:p14="http://schemas.microsoft.com/office/powerpoint/2010/main" val="427232124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Image result for thread waisted was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thread waisted was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2226" name="Picture 2" descr="Image result for scoliid was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219200"/>
            <a:ext cx="8155588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06194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Scoliid</a:t>
            </a:r>
            <a:r>
              <a:rPr lang="en-US" dirty="0"/>
              <a:t> Wasp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Hymenoptera</a:t>
            </a:r>
          </a:p>
        </p:txBody>
      </p:sp>
    </p:spTree>
    <p:extLst>
      <p:ext uri="{BB962C8B-B14F-4D97-AF65-F5344CB8AC3E}">
        <p14:creationId xmlns:p14="http://schemas.microsoft.com/office/powerpoint/2010/main" val="159085281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Image result for thread waisted was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thread waisted was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3250" name="Picture 2" descr="Ichneumon Wasp - Duso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50" y="914400"/>
            <a:ext cx="443865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56161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Ichneumon Wasp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Hymenoptera</a:t>
            </a:r>
          </a:p>
        </p:txBody>
      </p:sp>
    </p:spTree>
    <p:extLst>
      <p:ext uri="{BB962C8B-B14F-4D97-AF65-F5344CB8AC3E}">
        <p14:creationId xmlns:p14="http://schemas.microsoft.com/office/powerpoint/2010/main" val="307698619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I 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Image result for thread waisted was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thread waisted was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4274" name="Picture 2" descr="Adult baldfaced hornet, Dolichovespula maculata (Linnaeus), lateral view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7518058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78171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Bald-faced Hornet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Hymenoptera</a:t>
            </a:r>
          </a:p>
        </p:txBody>
      </p:sp>
    </p:spTree>
    <p:extLst>
      <p:ext uri="{BB962C8B-B14F-4D97-AF65-F5344CB8AC3E}">
        <p14:creationId xmlns:p14="http://schemas.microsoft.com/office/powerpoint/2010/main" val="234444827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J I 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Image result for thread waisted was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thread waisted was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5298" name="Picture 2" descr="Adult female eastern yellowjacket, Vespula maculifrons (Buysson)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9" y="1295400"/>
            <a:ext cx="5374105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7199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Yellowjacket</a:t>
            </a:r>
            <a:r>
              <a:rPr lang="en-US" dirty="0"/>
              <a:t> Wasp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Hymenoptera</a:t>
            </a:r>
          </a:p>
        </p:txBody>
      </p:sp>
    </p:spTree>
    <p:extLst>
      <p:ext uri="{BB962C8B-B14F-4D97-AF65-F5344CB8AC3E}">
        <p14:creationId xmlns:p14="http://schemas.microsoft.com/office/powerpoint/2010/main" val="4140917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Predacious Diving Beetle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</a:t>
            </a:r>
            <a:r>
              <a:rPr lang="en-US" dirty="0" err="1"/>
              <a:t>Coleoptera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Mostly aquatic</a:t>
            </a:r>
          </a:p>
          <a:p>
            <a:pPr marL="0" indent="0">
              <a:buNone/>
            </a:pPr>
            <a:r>
              <a:rPr lang="en-US" dirty="0"/>
              <a:t>Larva commonly known as water tigers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24426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J I 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Image result for thread waisted was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thread waisted was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6322" name="Picture 2" descr="Dorsal view of adult female &quot;cow killer,&quot; Dasymutilla occidentalis occidentalis (Linnaeus), a velvet an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69000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72317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Velvet 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Hymenoptera</a:t>
            </a:r>
          </a:p>
        </p:txBody>
      </p:sp>
    </p:spTree>
    <p:extLst>
      <p:ext uri="{BB962C8B-B14F-4D97-AF65-F5344CB8AC3E}">
        <p14:creationId xmlns:p14="http://schemas.microsoft.com/office/powerpoint/2010/main" val="3008875284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J I 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Image result for thread waisted was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thread waisted was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7346" name="Picture 2" descr="https://www.floridamuseum.ufl.edu/wildflower/Image/Butterfly/08-Giant-swallowt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315200" cy="492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888466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Giant Swallowtail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Lepidoptera</a:t>
            </a:r>
          </a:p>
        </p:txBody>
      </p:sp>
    </p:spTree>
    <p:extLst>
      <p:ext uri="{BB962C8B-B14F-4D97-AF65-F5344CB8AC3E}">
        <p14:creationId xmlns:p14="http://schemas.microsoft.com/office/powerpoint/2010/main" val="109322284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Image result for thread waisted was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thread waisted was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8370" name="Picture 2" descr="https://www.floridamuseum.ufl.edu/wildflower/Image/Butterfly/02-Palamedes-swallowt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44" y="1143000"/>
            <a:ext cx="7343775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80644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Laurel (</a:t>
            </a:r>
            <a:r>
              <a:rPr lang="en-US" dirty="0" err="1"/>
              <a:t>Palemedes</a:t>
            </a:r>
            <a:r>
              <a:rPr lang="en-US" dirty="0"/>
              <a:t>) Swallowtail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Lepidoptera</a:t>
            </a:r>
          </a:p>
        </p:txBody>
      </p:sp>
    </p:spTree>
    <p:extLst>
      <p:ext uri="{BB962C8B-B14F-4D97-AF65-F5344CB8AC3E}">
        <p14:creationId xmlns:p14="http://schemas.microsoft.com/office/powerpoint/2010/main" val="4012130287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I 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Image result for thread waisted was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thread waisted was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9394" name="Picture 2" descr="https://www.floridamuseum.ufl.edu/wildflower/Image/Butterfly/06-E-tiger-swallowtail-fem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2999"/>
            <a:ext cx="7162800" cy="529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021497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Tiger Swallowtail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Lepidoptera</a:t>
            </a:r>
          </a:p>
        </p:txBody>
      </p:sp>
    </p:spTree>
    <p:extLst>
      <p:ext uri="{BB962C8B-B14F-4D97-AF65-F5344CB8AC3E}">
        <p14:creationId xmlns:p14="http://schemas.microsoft.com/office/powerpoint/2010/main" val="3056197839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I 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Image result for thread waisted was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thread waisted was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0418" name="Picture 2" descr="https://www.floridamuseum.ufl.edu/wildflower/Image/Butterfly/06-E-tiger-swallowtail-black-fem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" y="1066800"/>
            <a:ext cx="7833358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785548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Tiger Swallowtail (Dark Morph)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Lepidoptera</a:t>
            </a:r>
          </a:p>
        </p:txBody>
      </p:sp>
    </p:spTree>
    <p:extLst>
      <p:ext uri="{BB962C8B-B14F-4D97-AF65-F5344CB8AC3E}">
        <p14:creationId xmlns:p14="http://schemas.microsoft.com/office/powerpoint/2010/main" val="3874660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Calosoma sayi - m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4876800" cy="650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641883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I 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Image result for thread waisted was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thread waisted was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42" name="Picture 2" descr="https://www.floridamuseum.ufl.edu/wildflower/Image/Butterfly/05-Spicebush-swallowt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4" y="1219200"/>
            <a:ext cx="7566311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570199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Spicebush Swallowtail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Lepidoptera</a:t>
            </a:r>
          </a:p>
        </p:txBody>
      </p:sp>
    </p:spTree>
    <p:extLst>
      <p:ext uri="{BB962C8B-B14F-4D97-AF65-F5344CB8AC3E}">
        <p14:creationId xmlns:p14="http://schemas.microsoft.com/office/powerpoint/2010/main" val="347783602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I 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Image result for thread waisted was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thread waisted was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2466" name="Picture 2" descr="https://www.floridamuseum.ufl.edu/wildflower/Image/Butterfly/01-Blackswallowtail-fem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4" y="1143000"/>
            <a:ext cx="7994015" cy="538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334117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 (American) Swallowtail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Lepidoptera</a:t>
            </a:r>
          </a:p>
        </p:txBody>
      </p:sp>
    </p:spTree>
    <p:extLst>
      <p:ext uri="{BB962C8B-B14F-4D97-AF65-F5344CB8AC3E}">
        <p14:creationId xmlns:p14="http://schemas.microsoft.com/office/powerpoint/2010/main" val="1022700831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I 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Image result for thread waisted was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thread waisted was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3490" name="Picture 2" descr="https://www.floridamuseum.ufl.edu/wildflower/Image/Butterfly/03-Pipevine-swallowt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4" y="1295400"/>
            <a:ext cx="7719831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689504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 (Pipevine) Swallowtail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Lepidoptera</a:t>
            </a:r>
          </a:p>
        </p:txBody>
      </p:sp>
    </p:spTree>
    <p:extLst>
      <p:ext uri="{BB962C8B-B14F-4D97-AF65-F5344CB8AC3E}">
        <p14:creationId xmlns:p14="http://schemas.microsoft.com/office/powerpoint/2010/main" val="2812820490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J I 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Image result for thread waisted was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thread waisted was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4516" name="Picture 4" descr="https://www.floridamuseum.ufl.edu/wildflower/Image/Butterfly/32-Gulf-fritillary-mal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14" y="1143000"/>
            <a:ext cx="7258686" cy="553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475705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Gulf Fritillary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Lepidoptera</a:t>
            </a:r>
          </a:p>
        </p:txBody>
      </p:sp>
    </p:spTree>
    <p:extLst>
      <p:ext uri="{BB962C8B-B14F-4D97-AF65-F5344CB8AC3E}">
        <p14:creationId xmlns:p14="http://schemas.microsoft.com/office/powerpoint/2010/main" val="855816322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J I 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Image result for thread waisted was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thread waisted was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5538" name="Picture 2" descr="https://www.floridamuseum.ufl.edu/wildflower/Image/Butterfly/34-Zebra-longwin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219200"/>
            <a:ext cx="8052984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202617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Zebra Longwing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Lepidoptera</a:t>
            </a:r>
          </a:p>
        </p:txBody>
      </p:sp>
    </p:spTree>
    <p:extLst>
      <p:ext uri="{BB962C8B-B14F-4D97-AF65-F5344CB8AC3E}">
        <p14:creationId xmlns:p14="http://schemas.microsoft.com/office/powerpoint/2010/main" val="4113118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Caterpillar Hunter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</a:t>
            </a:r>
            <a:r>
              <a:rPr lang="en-US" dirty="0" err="1"/>
              <a:t>Coleoptera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Predatory on other insects, especially caterpillars</a:t>
            </a:r>
          </a:p>
        </p:txBody>
      </p:sp>
    </p:spTree>
    <p:extLst>
      <p:ext uri="{BB962C8B-B14F-4D97-AF65-F5344CB8AC3E}">
        <p14:creationId xmlns:p14="http://schemas.microsoft.com/office/powerpoint/2010/main" val="215942121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J I 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Image result for thread waisted was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thread waisted was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6562" name="Picture 2" descr="https://www.floridamuseum.ufl.edu/wildflower/Image/Butterfly/49-Monarch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465493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848455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Lepidoptera</a:t>
            </a:r>
          </a:p>
        </p:txBody>
      </p:sp>
    </p:spTree>
    <p:extLst>
      <p:ext uri="{BB962C8B-B14F-4D97-AF65-F5344CB8AC3E}">
        <p14:creationId xmlns:p14="http://schemas.microsoft.com/office/powerpoint/2010/main" val="88553624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J I 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Image result for thread waisted was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thread waisted was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7586" name="Picture 2" descr="https://www.floridamuseum.ufl.edu/wildflower/Image/Butterfly/44-Vicero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9200"/>
            <a:ext cx="7606304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875947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Viceroy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Lepidoptera</a:t>
            </a:r>
          </a:p>
        </p:txBody>
      </p:sp>
    </p:spTree>
    <p:extLst>
      <p:ext uri="{BB962C8B-B14F-4D97-AF65-F5344CB8AC3E}">
        <p14:creationId xmlns:p14="http://schemas.microsoft.com/office/powerpoint/2010/main" val="179016585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J I 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Image result for thread waisted was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thread waisted was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8610" name="Picture 2" descr="https://www.floridamuseum.ufl.edu/wildflower/Image/Butterfly/43-Red-spotted-purpl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219200"/>
            <a:ext cx="7946885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585116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Red-spotted Purple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Lepidoptera</a:t>
            </a:r>
          </a:p>
        </p:txBody>
      </p:sp>
    </p:spTree>
    <p:extLst>
      <p:ext uri="{BB962C8B-B14F-4D97-AF65-F5344CB8AC3E}">
        <p14:creationId xmlns:p14="http://schemas.microsoft.com/office/powerpoint/2010/main" val="3784903959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I 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Image result for thread waisted was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thread waisted was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9636" name="Picture 4" descr="Image result for tawny emperor if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6934200" cy="524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226177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Tawny Emperor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Lepidoptera</a:t>
            </a:r>
          </a:p>
        </p:txBody>
      </p:sp>
    </p:spTree>
    <p:extLst>
      <p:ext uri="{BB962C8B-B14F-4D97-AF65-F5344CB8AC3E}">
        <p14:creationId xmlns:p14="http://schemas.microsoft.com/office/powerpoint/2010/main" val="3480708154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Image result for thread waisted was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thread waisted was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0658" name="Picture 2" descr="https://www.floridamuseum.ufl.edu/wildflower/Image/Butterfly/45-Hackber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6498914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07708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Hackberry Butterfly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Lepidoptera</a:t>
            </a:r>
          </a:p>
        </p:txBody>
      </p:sp>
    </p:spTree>
    <p:extLst>
      <p:ext uri="{BB962C8B-B14F-4D97-AF65-F5344CB8AC3E}">
        <p14:creationId xmlns:p14="http://schemas.microsoft.com/office/powerpoint/2010/main" val="4136838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J I 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Odontotaenius disjunct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3032"/>
            <a:ext cx="4648200" cy="658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296451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I 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Image result for thread waisted was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thread waisted was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682" name="Picture 2" descr="https://www.floridamuseum.ufl.edu/wildflower/Image/Butterfly/41-Red-admira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1219200"/>
            <a:ext cx="7388225" cy="530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021299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 Admiral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Lepidoptera</a:t>
            </a:r>
          </a:p>
        </p:txBody>
      </p:sp>
    </p:spTree>
    <p:extLst>
      <p:ext uri="{BB962C8B-B14F-4D97-AF65-F5344CB8AC3E}">
        <p14:creationId xmlns:p14="http://schemas.microsoft.com/office/powerpoint/2010/main" val="2038960928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I 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Image result for thread waisted was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thread waisted was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2706" name="Picture 2" descr="https://www.floridamuseum.ufl.edu/wildflower/Image/Butterfly/40-Amerpainted-lad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57200"/>
            <a:ext cx="5499742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686363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American Painted Lady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Lepidoptera</a:t>
            </a:r>
          </a:p>
        </p:txBody>
      </p:sp>
    </p:spTree>
    <p:extLst>
      <p:ext uri="{BB962C8B-B14F-4D97-AF65-F5344CB8AC3E}">
        <p14:creationId xmlns:p14="http://schemas.microsoft.com/office/powerpoint/2010/main" val="2568836203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Image result for thread waisted was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thread waisted was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3730" name="Picture 2" descr="https://www.floridamuseum.ufl.edu/wildflower/Image/Butterfly/36-Buckey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7086600" cy="563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353541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Buckeye Butterfly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Lepidoptera</a:t>
            </a:r>
          </a:p>
        </p:txBody>
      </p:sp>
    </p:spTree>
    <p:extLst>
      <p:ext uri="{BB962C8B-B14F-4D97-AF65-F5344CB8AC3E}">
        <p14:creationId xmlns:p14="http://schemas.microsoft.com/office/powerpoint/2010/main" val="2835178714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I 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Image result for thread waisted was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thread waisted was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4754" name="Picture 2" descr="https://www.floridamuseum.ufl.edu/wildflower/Image/Butterfly/09-Barred-yellow-summ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7200"/>
            <a:ext cx="60198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970189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Barred Sulfur (Summer Form)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Lepidoptera</a:t>
            </a:r>
          </a:p>
        </p:txBody>
      </p:sp>
    </p:spTree>
    <p:extLst>
      <p:ext uri="{BB962C8B-B14F-4D97-AF65-F5344CB8AC3E}">
        <p14:creationId xmlns:p14="http://schemas.microsoft.com/office/powerpoint/2010/main" val="2508751224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I 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Image result for thread waisted was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thread waisted was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5778" name="Picture 2" descr="https://www.floridamuseum.ufl.edu/wildflower/Image/Butterfly/09-Barred-yellow-win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5" y="312738"/>
            <a:ext cx="6316662" cy="631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201416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Barred Sulfur (Winter Form)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Lepidoptera</a:t>
            </a:r>
          </a:p>
        </p:txBody>
      </p:sp>
    </p:spTree>
    <p:extLst>
      <p:ext uri="{BB962C8B-B14F-4D97-AF65-F5344CB8AC3E}">
        <p14:creationId xmlns:p14="http://schemas.microsoft.com/office/powerpoint/2010/main" val="3285394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Bess Beetle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</a:t>
            </a:r>
            <a:r>
              <a:rPr lang="en-US" dirty="0" err="1"/>
              <a:t>Coleoptera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860144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J I 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Image result for thread waisted was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thread waisted was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6802" name="Picture 2" descr="https://www.floridamuseum.ufl.edu/wildflower/Image/Butterfly/11-Cloudless-sulphur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337"/>
            <a:ext cx="6062037" cy="651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629599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Cloudless Sulfur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Lepidoptera</a:t>
            </a:r>
          </a:p>
        </p:txBody>
      </p:sp>
    </p:spTree>
    <p:extLst>
      <p:ext uri="{BB962C8B-B14F-4D97-AF65-F5344CB8AC3E}">
        <p14:creationId xmlns:p14="http://schemas.microsoft.com/office/powerpoint/2010/main" val="3612993381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Image result for thread waisted was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thread waisted was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7826" name="Picture 2" descr="https://www.floridamuseum.ufl.edu/wildflower/Image/Butterfly/14-Little-yell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9" y="164148"/>
            <a:ext cx="5419507" cy="638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312962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Little Sulfur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Lepidoptera</a:t>
            </a:r>
          </a:p>
        </p:txBody>
      </p:sp>
    </p:spTree>
    <p:extLst>
      <p:ext uri="{BB962C8B-B14F-4D97-AF65-F5344CB8AC3E}">
        <p14:creationId xmlns:p14="http://schemas.microsoft.com/office/powerpoint/2010/main" val="1745600081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Image result for thread waisted was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thread waisted was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8850" name="Picture 2" descr="Pieris rapa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7405118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077379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European Cabbage Butterfly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Lepidoptera</a:t>
            </a:r>
          </a:p>
        </p:txBody>
      </p:sp>
    </p:spTree>
    <p:extLst>
      <p:ext uri="{BB962C8B-B14F-4D97-AF65-F5344CB8AC3E}">
        <p14:creationId xmlns:p14="http://schemas.microsoft.com/office/powerpoint/2010/main" val="1897603994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I 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Image result for thread waisted was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thread waisted was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9874" name="Picture 2" descr="https://www.floridamuseum.ufl.edu/wildflower/Image/Butterfly/10-Checkered-whit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688958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596281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Checkered White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Lepidoptera</a:t>
            </a:r>
          </a:p>
        </p:txBody>
      </p:sp>
    </p:spTree>
    <p:extLst>
      <p:ext uri="{BB962C8B-B14F-4D97-AF65-F5344CB8AC3E}">
        <p14:creationId xmlns:p14="http://schemas.microsoft.com/office/powerpoint/2010/main" val="3491015250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I 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Image result for thread waisted was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thread waisted was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0900" name="Picture 4" descr="https://www.floridamuseum.ufl.edu/wildflower/Image/Butterfly/51-Silver-spotted-skip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958"/>
            <a:ext cx="4989158" cy="630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502079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Silver-spotted Skipper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Lepidoptera</a:t>
            </a:r>
          </a:p>
        </p:txBody>
      </p:sp>
    </p:spTree>
    <p:extLst>
      <p:ext uri="{BB962C8B-B14F-4D97-AF65-F5344CB8AC3E}">
        <p14:creationId xmlns:p14="http://schemas.microsoft.com/office/powerpoint/2010/main" val="1149557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6" name="Picture 4" descr="Image result for eyed click bee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49" y="1447800"/>
            <a:ext cx="812799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54423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J I 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Image result for thread waisted was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thread waisted was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22" name="Picture 2" descr="https://www.floridamuseum.ufl.edu/wildflower/Image/Butterfly/52-Longtailed-skip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5966816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09798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Long-tailed Skipper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Lepidoptera</a:t>
            </a:r>
          </a:p>
        </p:txBody>
      </p:sp>
    </p:spTree>
    <p:extLst>
      <p:ext uri="{BB962C8B-B14F-4D97-AF65-F5344CB8AC3E}">
        <p14:creationId xmlns:p14="http://schemas.microsoft.com/office/powerpoint/2010/main" val="4280120806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J I 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Image result for thread waisted was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thread waisted was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946" name="Picture 2" descr="large moth - Antheraea polyphemus - fem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4" y="1066800"/>
            <a:ext cx="8182687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406758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Polyphemus Moth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Lepidoptera</a:t>
            </a:r>
          </a:p>
        </p:txBody>
      </p:sp>
    </p:spTree>
    <p:extLst>
      <p:ext uri="{BB962C8B-B14F-4D97-AF65-F5344CB8AC3E}">
        <p14:creationId xmlns:p14="http://schemas.microsoft.com/office/powerpoint/2010/main" val="2314255618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J I 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Image result for thread waisted was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thread waisted was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3970" name="Picture 2" descr="http://entomology.ifas.ufl.edu/creatures/misc/moths/luna_moth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4" y="1371600"/>
            <a:ext cx="8438255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155867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Luna Moth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Lepidoptera</a:t>
            </a:r>
          </a:p>
        </p:txBody>
      </p:sp>
    </p:spTree>
    <p:extLst>
      <p:ext uri="{BB962C8B-B14F-4D97-AF65-F5344CB8AC3E}">
        <p14:creationId xmlns:p14="http://schemas.microsoft.com/office/powerpoint/2010/main" val="191744044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Image result for thread waisted was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thread waisted was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4994" name="Picture 2" descr="Adult tobacco hornworm, Manduca sexta (Linnaeus)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4" y="1143000"/>
            <a:ext cx="8354153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043293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Tobacco Hornworm Moth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Lepidoptera</a:t>
            </a:r>
          </a:p>
        </p:txBody>
      </p:sp>
    </p:spTree>
    <p:extLst>
      <p:ext uri="{BB962C8B-B14F-4D97-AF65-F5344CB8AC3E}">
        <p14:creationId xmlns:p14="http://schemas.microsoft.com/office/powerpoint/2010/main" val="2704040848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I 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Image result for thread waisted was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thread waisted was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6018" name="Picture 2" descr="Male Io moth, Automeris io (Fabriciu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8027756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44214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 Moth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Lepidoptera</a:t>
            </a:r>
          </a:p>
        </p:txBody>
      </p:sp>
    </p:spTree>
    <p:extLst>
      <p:ext uri="{BB962C8B-B14F-4D97-AF65-F5344CB8AC3E}">
        <p14:creationId xmlns:p14="http://schemas.microsoft.com/office/powerpoint/2010/main" val="2715646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Eyed Click Beetle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</a:t>
            </a:r>
            <a:r>
              <a:rPr lang="en-US" dirty="0" err="1"/>
              <a:t>Coleoptera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561154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Image result for thread waisted was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thread waisted was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7042" name="Picture 2" descr="Catocala resid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6485391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828722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Underwing Moth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Lepidoptera</a:t>
            </a:r>
          </a:p>
        </p:txBody>
      </p:sp>
    </p:spTree>
    <p:extLst>
      <p:ext uri="{BB962C8B-B14F-4D97-AF65-F5344CB8AC3E}">
        <p14:creationId xmlns:p14="http://schemas.microsoft.com/office/powerpoint/2010/main" val="3323907694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I 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Image result for thread waisted was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thread waisted was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8066" name="Picture 2" descr="A polka-dot wasp moth, the adult stage of the oleander caterpillar, Syntomeida epilais Walker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" y="1295400"/>
            <a:ext cx="81280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283636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Polka-dot Wasp Moth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Lepidoptera</a:t>
            </a:r>
          </a:p>
        </p:txBody>
      </p:sp>
    </p:spTree>
    <p:extLst>
      <p:ext uri="{BB962C8B-B14F-4D97-AF65-F5344CB8AC3E}">
        <p14:creationId xmlns:p14="http://schemas.microsoft.com/office/powerpoint/2010/main" val="985146588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I 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Image result for thread waisted was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thread waisted was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9092" name="Picture 4" descr="Image result for eastern tent caterpillar mo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0" y="1087755"/>
            <a:ext cx="6333516" cy="516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584848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Eastern Tent Caterpillar Moth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Lepidoptera</a:t>
            </a:r>
          </a:p>
        </p:txBody>
      </p:sp>
    </p:spTree>
    <p:extLst>
      <p:ext uri="{BB962C8B-B14F-4D97-AF65-F5344CB8AC3E}">
        <p14:creationId xmlns:p14="http://schemas.microsoft.com/office/powerpoint/2010/main" val="2831879099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Image result for thread waisted was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thread waisted was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0114" name="Picture 2" descr="Hummingbird moth nectaring on a blue flower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4" y="1219200"/>
            <a:ext cx="7235825" cy="526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049272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Clearwing Sphinx Moth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Lepidoptera</a:t>
            </a:r>
          </a:p>
        </p:txBody>
      </p:sp>
    </p:spTree>
    <p:extLst>
      <p:ext uri="{BB962C8B-B14F-4D97-AF65-F5344CB8AC3E}">
        <p14:creationId xmlns:p14="http://schemas.microsoft.com/office/powerpoint/2010/main" val="3992165700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J I 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Image result for thread waisted was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thread waisted was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0114" name="Picture 2" descr="Hummingbird moth nectaring on a blue flower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4" y="1219200"/>
            <a:ext cx="7235825" cy="526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116440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Clearwing Sphinx Moth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Lepidoptera</a:t>
            </a:r>
          </a:p>
        </p:txBody>
      </p:sp>
    </p:spTree>
    <p:extLst>
      <p:ext uri="{BB962C8B-B14F-4D97-AF65-F5344CB8AC3E}">
        <p14:creationId xmlns:p14="http://schemas.microsoft.com/office/powerpoint/2010/main" val="4165735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Dorsal view of the palmetto weevil, Rhynchophorus cruentatus Fabricius, with a variable black pattern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295400"/>
            <a:ext cx="8164283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372563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J I 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Image result for thread waisted was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thread waisted was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096787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Praying </a:t>
            </a:r>
            <a:r>
              <a:rPr lang="en-US" dirty="0" err="1"/>
              <a:t>Mantid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</a:t>
            </a:r>
            <a:r>
              <a:rPr lang="en-US" dirty="0" err="1"/>
              <a:t>Mantodea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551816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Image result for thread waisted was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thread waisted was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1138" name="Picture 2" descr="Male and female eastern dobsonflies, Corydalus cornutus (Linnaeus), showing differences in mandibles and antennae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6856"/>
            <a:ext cx="5302316" cy="616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892462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Dobsonfly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</a:t>
            </a:r>
            <a:r>
              <a:rPr lang="en-US" dirty="0" err="1"/>
              <a:t>Megaloptera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793668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I 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Image result for thread waisted was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thread waisted was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4210" name="Picture 2" descr="Adult Glenurus grat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5" y="1143000"/>
            <a:ext cx="7517765" cy="520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392211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Antlion Adult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</a:t>
            </a:r>
            <a:r>
              <a:rPr lang="en-US" dirty="0" err="1"/>
              <a:t>Neuroptera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149104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Image result for thread waisted was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thread waisted was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5234" name="Picture 2" descr="Ascaloptynx? - Ascaloptynx appendicu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4" y="1295400"/>
            <a:ext cx="8008151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285814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Owlfly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</a:t>
            </a:r>
            <a:r>
              <a:rPr lang="en-US" dirty="0" err="1"/>
              <a:t>Neuroptera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570368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I 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Image result for thread waisted was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thread waisted was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6258" name="Picture 2" descr="green lacewing - Chrysopa ocu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7028"/>
            <a:ext cx="6143604" cy="624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601497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Green Lacewing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</a:t>
            </a:r>
            <a:r>
              <a:rPr lang="en-US" dirty="0" err="1"/>
              <a:t>Neuroptera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462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Palm Weevil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</a:t>
            </a:r>
            <a:r>
              <a:rPr lang="en-US" dirty="0" err="1"/>
              <a:t>Coleoptera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452223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J I 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Image result for thread waisted was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thread waisted was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7282" name="Picture 2" descr="Dorsal view of an adult dragonfly from the family Libellulidae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295400"/>
            <a:ext cx="78740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028531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Green Darner Dragonfly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</a:t>
            </a:r>
            <a:r>
              <a:rPr lang="en-US" dirty="0" err="1"/>
              <a:t>Neuroptera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515123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J I 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Image result for thread waisted was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thread waisted was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8306" name="Picture 2" descr="Dorsal view of an adult Calopteryx maculata, a damselfly. The species is in the family Calopterygidae. This image shows one of two general wing forms found within damselflies in Florida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308928"/>
            <a:ext cx="5749982" cy="620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947403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Black-winged </a:t>
            </a:r>
            <a:r>
              <a:rPr lang="en-US" dirty="0" err="1"/>
              <a:t>Damselfy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</a:t>
            </a:r>
            <a:r>
              <a:rPr lang="en-US" dirty="0" err="1"/>
              <a:t>Neuroptera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024182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I 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Image result for thread waisted was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thread waisted was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9330" name="Picture 2" descr="Older nymph of eastern lubber grasshopper, Romalea microptera (Beauvois)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645482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217288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Lubber Grasshopper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</a:t>
            </a:r>
            <a:r>
              <a:rPr lang="en-US" dirty="0" err="1"/>
              <a:t>Orthoptera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712144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J I 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Image result for thread waisted was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thread waisted was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0354" name="Picture 2" descr="Adult female American grasshopper, Schistocerca americana (Drury)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95" y="1295400"/>
            <a:ext cx="8282606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367890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American Grasshopper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</a:t>
            </a:r>
            <a:r>
              <a:rPr lang="en-US" dirty="0" err="1"/>
              <a:t>Orthoptera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522318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J I 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Image result for thread waisted was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thread waisted was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1378" name="Picture 2" descr="Drumming Katydid - Meconema thalassinum - m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04" y="1371600"/>
            <a:ext cx="8192043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057848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Katydid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</a:t>
            </a:r>
            <a:r>
              <a:rPr lang="en-US" dirty="0" err="1"/>
              <a:t>Orthoptera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471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J I 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Adult male American cockroach, Periplaneta americana (Linnaeus)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5" y="1143000"/>
            <a:ext cx="8939733" cy="564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7590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I 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 descr="American Carrion Beetle - Necrophila americ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7213598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716805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J I 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Image result for thread waisted was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thread waisted was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02" name="Picture 2" descr="shortwing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39" y="1371600"/>
            <a:ext cx="8501653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648459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Mole Cricket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</a:t>
            </a:r>
            <a:r>
              <a:rPr lang="en-US" dirty="0" err="1"/>
              <a:t>Orthoptera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699465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J I 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Image result for thread waisted was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thread waisted was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26" name="Picture 2" descr="Long-winged, adult male southeastern field cricket, Gryllus rubens (Scudder)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4" y="1371600"/>
            <a:ext cx="8109119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636451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Cricket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</a:t>
            </a:r>
            <a:r>
              <a:rPr lang="en-US" dirty="0" err="1"/>
              <a:t>Orthoptera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771635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J I 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Image result for thread waisted was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thread waisted was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450" name="Picture 2" descr="Male and female of the twostriped walkingstick, Anisomorpha buprestoides (Stoll), as usually seen. The female is the larger of the two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2738"/>
            <a:ext cx="5981951" cy="601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064138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Florida </a:t>
            </a:r>
            <a:r>
              <a:rPr lang="en-US" dirty="0" err="1"/>
              <a:t>Walkingstick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</a:t>
            </a:r>
            <a:r>
              <a:rPr lang="en-US" dirty="0" err="1"/>
              <a:t>Phasmatodea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841662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J I 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Image result for thread waisted was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thread waisted was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5476" name="Picture 4" descr="http://edis.ifas.ufl.edu/LyraEDISServlet?command=getScreenImage&amp;oid=77849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" y="1143000"/>
            <a:ext cx="814717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39401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Jumping Spider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Arachnida</a:t>
            </a:r>
          </a:p>
        </p:txBody>
      </p:sp>
    </p:spTree>
    <p:extLst>
      <p:ext uri="{BB962C8B-B14F-4D97-AF65-F5344CB8AC3E}">
        <p14:creationId xmlns:p14="http://schemas.microsoft.com/office/powerpoint/2010/main" val="1385668894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J I 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Image result for thread waisted was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thread waisted was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6498" name="Picture 2" descr="http://edis.ifas.ufl.edu/LyraEDISServlet?command=getScreenImage&amp;oid=162414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6705600" cy="502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377656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Crab Spider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Arachnida</a:t>
            </a:r>
          </a:p>
        </p:txBody>
      </p:sp>
    </p:spTree>
    <p:extLst>
      <p:ext uri="{BB962C8B-B14F-4D97-AF65-F5344CB8AC3E}">
        <p14:creationId xmlns:p14="http://schemas.microsoft.com/office/powerpoint/2010/main" val="2904546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Carrion Beetle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</a:t>
            </a:r>
            <a:r>
              <a:rPr lang="en-US" dirty="0" err="1"/>
              <a:t>Coleoptera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833876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J I 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Image result for thread waisted was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thread waisted was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7522" name="Picture 2" descr="http://edis.ifas.ufl.edu/LyraEDISServlet?command=getScreenImage&amp;oid=37889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1371600"/>
            <a:ext cx="6985000" cy="523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875813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Golden Silk Spider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Arachnida</a:t>
            </a:r>
          </a:p>
        </p:txBody>
      </p:sp>
    </p:spTree>
    <p:extLst>
      <p:ext uri="{BB962C8B-B14F-4D97-AF65-F5344CB8AC3E}">
        <p14:creationId xmlns:p14="http://schemas.microsoft.com/office/powerpoint/2010/main" val="632932046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Image result for thread waisted was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thread waisted was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8546" name="Picture 2" descr="http://edis.ifas.ufl.edu/LyraEDISServlet?command=getScreenImage&amp;oid=61846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1447800"/>
            <a:ext cx="6603997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789034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Spiny Orb-weaver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Arachnida</a:t>
            </a:r>
          </a:p>
        </p:txBody>
      </p:sp>
    </p:spTree>
    <p:extLst>
      <p:ext uri="{BB962C8B-B14F-4D97-AF65-F5344CB8AC3E}">
        <p14:creationId xmlns:p14="http://schemas.microsoft.com/office/powerpoint/2010/main" val="28135389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Image result for thread waisted was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thread waisted was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9570" name="Picture 2" descr="http://edis.ifas.ufl.edu/LyraEDISServlet?command=getScreenImage&amp;oid=5680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1189038"/>
            <a:ext cx="6949013" cy="521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410163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 and Yellow </a:t>
            </a:r>
            <a:r>
              <a:rPr lang="en-US" dirty="0" err="1"/>
              <a:t>Argiope</a:t>
            </a:r>
            <a:r>
              <a:rPr lang="en-US" dirty="0"/>
              <a:t> Spider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Arachnida</a:t>
            </a:r>
          </a:p>
        </p:txBody>
      </p:sp>
    </p:spTree>
    <p:extLst>
      <p:ext uri="{BB962C8B-B14F-4D97-AF65-F5344CB8AC3E}">
        <p14:creationId xmlns:p14="http://schemas.microsoft.com/office/powerpoint/2010/main" val="4043803423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Image result for thread waisted was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thread waisted was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0594" name="Picture 2" descr="http://edis.ifas.ufl.edu/LyraEDISServlet?command=getScreenImage&amp;oid=4992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6858000" cy="514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051355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Green Lynx Spider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Arachnida</a:t>
            </a:r>
          </a:p>
        </p:txBody>
      </p:sp>
    </p:spTree>
    <p:extLst>
      <p:ext uri="{BB962C8B-B14F-4D97-AF65-F5344CB8AC3E}">
        <p14:creationId xmlns:p14="http://schemas.microsoft.com/office/powerpoint/2010/main" val="238818950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J I 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Image result for thread waisted was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thread waisted was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1618" name="Picture 2" descr="http://edis.ifas.ufl.edu/LyraEDISServlet?command=getScreenImage&amp;oid=75455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1189038"/>
            <a:ext cx="7050613" cy="528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970816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Wolf Spider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Arachnida</a:t>
            </a:r>
          </a:p>
        </p:txBody>
      </p:sp>
    </p:spTree>
    <p:extLst>
      <p:ext uri="{BB962C8B-B14F-4D97-AF65-F5344CB8AC3E}">
        <p14:creationId xmlns:p14="http://schemas.microsoft.com/office/powerpoint/2010/main" val="27375416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I 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 descr="Nicrophorus americanus Olivier - Nicrophorus american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9600"/>
            <a:ext cx="514350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7934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I 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Image result for thread waisted was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thread waisted was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42" name="Picture 2" descr="http://edis.ifas.ufl.edu/LyraEDISServlet?command=getScreenImage&amp;oid=138373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89038"/>
            <a:ext cx="6858000" cy="514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869089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Long-jawed Orb-weaver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Arachnida</a:t>
            </a:r>
          </a:p>
        </p:txBody>
      </p:sp>
    </p:spTree>
    <p:extLst>
      <p:ext uri="{BB962C8B-B14F-4D97-AF65-F5344CB8AC3E}">
        <p14:creationId xmlns:p14="http://schemas.microsoft.com/office/powerpoint/2010/main" val="1511987267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J I 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Image result for thread waisted was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thread waisted was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3666" name="Picture 2" descr="http://edis.ifas.ufl.edu/LyraEDISServlet?command=getScreenImage&amp;oid=101789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785876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376980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Brown Dog Tick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Arachnida</a:t>
            </a:r>
          </a:p>
        </p:txBody>
      </p:sp>
    </p:spTree>
    <p:extLst>
      <p:ext uri="{BB962C8B-B14F-4D97-AF65-F5344CB8AC3E}">
        <p14:creationId xmlns:p14="http://schemas.microsoft.com/office/powerpoint/2010/main" val="3691993426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Image result for thread waisted was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thread waisted was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4690" name="Picture 2" descr="http://edis.ifas.ufl.edu/LyraEDISServlet?command=getScreenImage&amp;oid=129527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1524000"/>
            <a:ext cx="774382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558653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American Dog Tick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Arachnida</a:t>
            </a:r>
          </a:p>
        </p:txBody>
      </p:sp>
    </p:spTree>
    <p:extLst>
      <p:ext uri="{BB962C8B-B14F-4D97-AF65-F5344CB8AC3E}">
        <p14:creationId xmlns:p14="http://schemas.microsoft.com/office/powerpoint/2010/main" val="1957994467"/>
      </p:ext>
    </p:extLst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Image result for thread waisted was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thread waisted was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5714" name="Picture 2" descr="http://edis.ifas.ufl.edu/LyraEDISServlet?command=getScreenImage&amp;oid=34532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0294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565965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Black-legged Tick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Arachnida</a:t>
            </a:r>
          </a:p>
        </p:txBody>
      </p:sp>
    </p:spTree>
    <p:extLst>
      <p:ext uri="{BB962C8B-B14F-4D97-AF65-F5344CB8AC3E}">
        <p14:creationId xmlns:p14="http://schemas.microsoft.com/office/powerpoint/2010/main" val="3999245074"/>
      </p:ext>
    </p:extLst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J I 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Image result for thread waisted was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thread waisted was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6738" name="Picture 2" descr="http://edis.ifas.ufl.edu/LyraEDISServlet?command=getScreenImage&amp;oid=163769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35" y="1265873"/>
            <a:ext cx="8225621" cy="417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767461"/>
      </p:ext>
    </p:extLst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Lone Star Tick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Arachnida</a:t>
            </a:r>
          </a:p>
        </p:txBody>
      </p:sp>
    </p:spTree>
    <p:extLst>
      <p:ext uri="{BB962C8B-B14F-4D97-AF65-F5344CB8AC3E}">
        <p14:creationId xmlns:p14="http://schemas.microsoft.com/office/powerpoint/2010/main" val="35822272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Burying Carrion Beetle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</a:t>
            </a:r>
            <a:r>
              <a:rPr lang="en-US" dirty="0" err="1"/>
              <a:t>Coleoptera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552540"/>
      </p:ext>
    </p:extLst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I 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Image result for thread waisted was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thread waisted was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7762" name="Picture 2" descr="http://edis.ifas.ufl.edu/LyraEDISServlet?command=getScreenImage&amp;oid=152624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4" y="1143000"/>
            <a:ext cx="8150225" cy="534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642652"/>
      </p:ext>
    </p:extLst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Gulf Coast Tick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Arachnida</a:t>
            </a:r>
          </a:p>
        </p:txBody>
      </p:sp>
    </p:spTree>
    <p:extLst>
      <p:ext uri="{BB962C8B-B14F-4D97-AF65-F5344CB8AC3E}">
        <p14:creationId xmlns:p14="http://schemas.microsoft.com/office/powerpoint/2010/main" val="3519164798"/>
      </p:ext>
    </p:extLst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Image result for thread waisted was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thread waisted was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8786" name="Picture 2" descr="http://edis.ifas.ufl.edu/LyraEDISServlet?command=getScreenImage&amp;oid=152207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668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746477"/>
      </p:ext>
    </p:extLst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Arachnida</a:t>
            </a:r>
          </a:p>
        </p:txBody>
      </p:sp>
    </p:spTree>
    <p:extLst>
      <p:ext uri="{BB962C8B-B14F-4D97-AF65-F5344CB8AC3E}">
        <p14:creationId xmlns:p14="http://schemas.microsoft.com/office/powerpoint/2010/main" val="275485281"/>
      </p:ext>
    </p:extLst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J I 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Image result for thread waisted was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thread waisted was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9810" name="Picture 2" descr="Image result for daddy long legs if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75438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558686"/>
      </p:ext>
    </p:extLst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Daddy Long-legs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Arachnida</a:t>
            </a:r>
          </a:p>
        </p:txBody>
      </p:sp>
    </p:spTree>
    <p:extLst>
      <p:ext uri="{BB962C8B-B14F-4D97-AF65-F5344CB8AC3E}">
        <p14:creationId xmlns:p14="http://schemas.microsoft.com/office/powerpoint/2010/main" val="2838168872"/>
      </p:ext>
    </p:extLst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I 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Image result for thread waisted was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thread waisted was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0834" name="Picture 2" descr="http://edis.ifas.ufl.edu/LyraEDISServlet?command=getScreenImage&amp;oid=50393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74955"/>
            <a:ext cx="4067175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034194"/>
      </p:ext>
    </p:extLst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Florida Bark Scorpion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Arachnida</a:t>
            </a:r>
          </a:p>
        </p:txBody>
      </p:sp>
    </p:spTree>
    <p:extLst>
      <p:ext uri="{BB962C8B-B14F-4D97-AF65-F5344CB8AC3E}">
        <p14:creationId xmlns:p14="http://schemas.microsoft.com/office/powerpoint/2010/main" val="3014385665"/>
      </p:ext>
    </p:extLst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J I 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Image result for thread waisted was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thread waisted was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1858" name="Picture 2" descr="Hentz Striped Scorp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89878"/>
            <a:ext cx="5821621" cy="608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898037"/>
      </p:ext>
    </p:extLst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Hentz</a:t>
            </a:r>
            <a:r>
              <a:rPr lang="en-US" dirty="0"/>
              <a:t> Striped Scorpion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Arachnida</a:t>
            </a:r>
          </a:p>
        </p:txBody>
      </p:sp>
    </p:spTree>
    <p:extLst>
      <p:ext uri="{BB962C8B-B14F-4D97-AF65-F5344CB8AC3E}">
        <p14:creationId xmlns:p14="http://schemas.microsoft.com/office/powerpoint/2010/main" val="41201574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J I 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 descr="Adult green June beetle, Cotinis nitida Linnaeus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382000" cy="538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934507"/>
      </p:ext>
    </p:extLst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Image result for thread waisted was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thread waisted was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882" name="Picture 2" descr="https://archive.is/G4ZlH/11e285a68bea8395cef30fd258e2c2c9540c33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33400"/>
            <a:ext cx="5591175" cy="496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143159"/>
      </p:ext>
    </p:extLst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Guiana Striped Scorpion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Arachnida</a:t>
            </a:r>
          </a:p>
        </p:txBody>
      </p:sp>
    </p:spTree>
    <p:extLst>
      <p:ext uri="{BB962C8B-B14F-4D97-AF65-F5344CB8AC3E}">
        <p14:creationId xmlns:p14="http://schemas.microsoft.com/office/powerpoint/2010/main" val="1389649880"/>
      </p:ext>
    </p:extLst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J I 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Image result for thread waisted was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thread waisted was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3906" name="Picture 2" descr="https://archive.is/G4ZlH/bc71e0043ee36c94d8d26a63736ba21701d4c9a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5715000" cy="572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1354"/>
      </p:ext>
    </p:extLst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Giant Whipped Scorpion (</a:t>
            </a:r>
            <a:r>
              <a:rPr lang="en-US" dirty="0" err="1"/>
              <a:t>Vinegaroon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Arachnida</a:t>
            </a:r>
          </a:p>
        </p:txBody>
      </p:sp>
    </p:spTree>
    <p:extLst>
      <p:ext uri="{BB962C8B-B14F-4D97-AF65-F5344CB8AC3E}">
        <p14:creationId xmlns:p14="http://schemas.microsoft.com/office/powerpoint/2010/main" val="1140711642"/>
      </p:ext>
    </p:extLst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J I 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Image result for thread waisted was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thread waisted was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5954" name="Picture 2" descr="http://edis.ifas.ufl.edu/LyraEDISServlet?command=getScreenImage&amp;oid=133248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371600"/>
            <a:ext cx="69342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789697"/>
      </p:ext>
    </p:extLst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Millipedes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</a:t>
            </a:r>
            <a:r>
              <a:rPr lang="en-US" dirty="0" err="1"/>
              <a:t>Diplopoda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547942"/>
      </p:ext>
    </p:extLst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J I 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Image result for thread waisted was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thread waisted was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6978" name="Picture 2" descr="http://edis.ifas.ufl.edu/LyraEDISServlet?command=getScreenImage&amp;oid=61833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24000"/>
            <a:ext cx="835342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067754"/>
      </p:ext>
    </p:extLst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Centipedes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</a:t>
            </a:r>
            <a:r>
              <a:rPr lang="en-US" dirty="0" err="1"/>
              <a:t>Chilopoda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711149"/>
      </p:ext>
    </p:extLst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I 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Image result for thread waisted was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thread waisted was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8002" name="Picture 2" descr="http://edis.ifas.ufl.edu/LyraEDISServlet?command=getScreenImage&amp;oid=149199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788434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872207"/>
      </p:ext>
    </p:extLst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Sowbugs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Crustacea</a:t>
            </a:r>
          </a:p>
        </p:txBody>
      </p:sp>
    </p:spTree>
    <p:extLst>
      <p:ext uri="{BB962C8B-B14F-4D97-AF65-F5344CB8AC3E}">
        <p14:creationId xmlns:p14="http://schemas.microsoft.com/office/powerpoint/2010/main" val="19229362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June (or May) Beetle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</a:t>
            </a:r>
            <a:r>
              <a:rPr lang="en-US" dirty="0" err="1"/>
              <a:t>Coleoptera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648122"/>
      </p:ext>
    </p:extLst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J I 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Image result for thread waisted was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thread waisted was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9026" name="Picture 2" descr="http://edis.ifas.ufl.edu/LyraEDISServlet?command=getScreenImage&amp;oid=163431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2738"/>
            <a:ext cx="5953125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612511"/>
      </p:ext>
    </p:extLst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Pillbugs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Crustacea</a:t>
            </a:r>
          </a:p>
        </p:txBody>
      </p:sp>
    </p:spTree>
    <p:extLst>
      <p:ext uri="{BB962C8B-B14F-4D97-AF65-F5344CB8AC3E}">
        <p14:creationId xmlns:p14="http://schemas.microsoft.com/office/powerpoint/2010/main" val="32055851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J I 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 descr="Pelidnota punctata? - Pelidnota punct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7518398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4592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Grape </a:t>
            </a:r>
            <a:r>
              <a:rPr lang="en-US" dirty="0" err="1"/>
              <a:t>Pelidnota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</a:t>
            </a:r>
            <a:r>
              <a:rPr lang="en-US" dirty="0" err="1"/>
              <a:t>Coleoptera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9674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 descr="Rainbow Scarab - Phanaeus igneus - m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7543800" cy="565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5743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Phanaeus</a:t>
            </a:r>
            <a:r>
              <a:rPr lang="en-US" dirty="0"/>
              <a:t> Dung Beetle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</a:t>
            </a:r>
            <a:r>
              <a:rPr lang="en-US" dirty="0" err="1"/>
              <a:t>Coleoptera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864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Palmetto Cockroach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  <a:r>
              <a:rPr lang="en-US" i="1" dirty="0" err="1"/>
              <a:t>Periplaneta</a:t>
            </a:r>
            <a:r>
              <a:rPr lang="en-US" i="1" dirty="0"/>
              <a:t> </a:t>
            </a:r>
            <a:r>
              <a:rPr lang="en-US" i="1" dirty="0" err="1"/>
              <a:t>americana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Order: </a:t>
            </a:r>
            <a:r>
              <a:rPr lang="en-US" dirty="0" err="1"/>
              <a:t>Blattodea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Largest of the common cockroaches</a:t>
            </a:r>
          </a:p>
          <a:p>
            <a:pPr marL="0" indent="0">
              <a:buNone/>
            </a:pPr>
            <a:r>
              <a:rPr lang="en-US" dirty="0"/>
              <a:t>Occurs in buildings throughout Florida</a:t>
            </a:r>
          </a:p>
          <a:p>
            <a:pPr marL="0" indent="0">
              <a:buNone/>
            </a:pPr>
            <a:r>
              <a:rPr lang="en-US" dirty="0"/>
              <a:t>Three life stages: egg, variable number of </a:t>
            </a:r>
            <a:r>
              <a:rPr lang="en-US" dirty="0" err="1"/>
              <a:t>nymphal</a:t>
            </a:r>
            <a:r>
              <a:rPr lang="en-US" dirty="0"/>
              <a:t> instars, adult</a:t>
            </a:r>
          </a:p>
          <a:p>
            <a:pPr marL="0" indent="0">
              <a:buNone/>
            </a:pPr>
            <a:r>
              <a:rPr lang="en-US" dirty="0"/>
              <a:t>Omnivorous and opportunistic feeder</a:t>
            </a:r>
          </a:p>
          <a:p>
            <a:pPr marL="0" indent="0">
              <a:buNone/>
            </a:pPr>
            <a:r>
              <a:rPr lang="en-US" dirty="0"/>
              <a:t>Description: </a:t>
            </a:r>
          </a:p>
        </p:txBody>
      </p:sp>
    </p:spTree>
    <p:extLst>
      <p:ext uri="{BB962C8B-B14F-4D97-AF65-F5344CB8AC3E}">
        <p14:creationId xmlns:p14="http://schemas.microsoft.com/office/powerpoint/2010/main" val="1135974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I 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 descr="Metallic dung beetle - Canthon indigace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14400"/>
            <a:ext cx="6324600" cy="557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2981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Canthon</a:t>
            </a:r>
            <a:r>
              <a:rPr lang="en-US" dirty="0"/>
              <a:t> Dung Beetle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</a:t>
            </a:r>
            <a:r>
              <a:rPr lang="en-US" dirty="0" err="1"/>
              <a:t>Coleoptera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2154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 descr="Calopteron discrepans (Newman) adults mating. The smaller male is on top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8047522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8078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Net-winged Beetle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</a:t>
            </a:r>
            <a:r>
              <a:rPr lang="en-US" dirty="0" err="1"/>
              <a:t>Coleoptera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043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 descr="buprestid - Agri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" y="1295400"/>
            <a:ext cx="8437964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5724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Metallic Wood-boring Beetle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</a:t>
            </a:r>
            <a:r>
              <a:rPr lang="en-US" dirty="0" err="1"/>
              <a:t>Coleoptera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3602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J I 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 descr="Adult Coccinella septempunctata Linnae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382000" cy="533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7452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Lady Bird Beetle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</a:t>
            </a:r>
            <a:r>
              <a:rPr lang="en-US" dirty="0" err="1"/>
              <a:t>Coleoptera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7603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J I 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8" name="Picture 2" descr="Adult Calleida decora (Fabricius), a ground beetle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322184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7375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 Beetle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</a:t>
            </a:r>
            <a:r>
              <a:rPr lang="en-US" dirty="0" err="1"/>
              <a:t>Coleoptera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579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I 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Prionus imbricorn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7111999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7221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I 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 descr="Megacephala carolina floridana Leng and Mutchler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147954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3280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Tiger Beetle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</a:t>
            </a:r>
            <a:r>
              <a:rPr lang="en-US" dirty="0" err="1"/>
              <a:t>Coleoptera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5903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506" name="Picture 2" descr="Adult Epicauta floridensis Werner (left), and E. cinerea Forster (right)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295400"/>
            <a:ext cx="8100997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5167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Blister Beetle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</a:t>
            </a:r>
            <a:r>
              <a:rPr lang="en-US" dirty="0" err="1"/>
              <a:t>Coleoptera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5794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J I 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530" name="Picture 2" descr="Egg of the ringlegged earwig, Euborellia annulipes (Lucas)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85900"/>
            <a:ext cx="8191500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2488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Earwig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</a:t>
            </a:r>
            <a:r>
              <a:rPr lang="en-US" dirty="0" err="1"/>
              <a:t>Dermaptera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2658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J I 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556" name="Picture 4" descr="Adult horse fly, Tabanus sp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5400"/>
            <a:ext cx="6697834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7184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Horse Fly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</a:t>
            </a:r>
            <a:r>
              <a:rPr lang="en-US" dirty="0" err="1"/>
              <a:t>Diptera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0874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 descr="Diminutive Exoprosopa? - Exoprosopa fascipenn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6800"/>
            <a:ext cx="61722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2654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Bee Fly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</a:t>
            </a:r>
            <a:r>
              <a:rPr lang="en-US" dirty="0" err="1"/>
              <a:t>Diptera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521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Prionus</a:t>
            </a:r>
            <a:r>
              <a:rPr lang="en-US" dirty="0"/>
              <a:t> Long-horned Beetle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</a:t>
            </a:r>
            <a:r>
              <a:rPr lang="en-US" dirty="0" err="1"/>
              <a:t>Coleoptera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Feed within dead, dying, or decaying wood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7557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1283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Syrphid</a:t>
            </a:r>
            <a:r>
              <a:rPr lang="en-US" dirty="0"/>
              <a:t> Fly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</a:t>
            </a:r>
            <a:r>
              <a:rPr lang="en-US" dirty="0" err="1"/>
              <a:t>Diptera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0222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I 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602" name="Picture 2" descr="Adult female Dysmachus trigonus, a robber f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7882756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0028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Robber Fly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</a:t>
            </a:r>
            <a:r>
              <a:rPr lang="en-US" dirty="0" err="1"/>
              <a:t>Diptera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169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7650" name="Picture 2" descr="Fly with paddle-shaped antennae - Phytomypte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66800"/>
            <a:ext cx="5334000" cy="519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5860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Tachinid Fly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</a:t>
            </a:r>
            <a:r>
              <a:rPr lang="en-US" dirty="0" err="1"/>
              <a:t>Diptera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46025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I 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8674" name="Picture 2" descr="http://edis.ifas.ufl.edu/LyraEDISServlet?command=getScreenImage&amp;oid=17109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8214995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19646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Soldier Fly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</a:t>
            </a:r>
            <a:r>
              <a:rPr lang="en-US" dirty="0" err="1"/>
              <a:t>Diptera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13233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9698" name="Picture 2" descr="http://edis.ifas.ufl.edu/LyraEDISServlet?command=getScreenImage&amp;oid=165439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335804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0873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Flesh Fly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</a:t>
            </a:r>
            <a:r>
              <a:rPr lang="en-US" dirty="0" err="1"/>
              <a:t>Diptera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634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J I 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Prionus imbricorn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7111999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81039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J I 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64889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 Fly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</a:t>
            </a:r>
            <a:r>
              <a:rPr lang="en-US" dirty="0" err="1"/>
              <a:t>Diptera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72337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22" name="Picture 2" descr="Adult hairy maggot blow fly, Chrysomya rufifacies (Macquart)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1295400"/>
            <a:ext cx="7974419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97648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Blow Fly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</a:t>
            </a:r>
            <a:r>
              <a:rPr lang="en-US" dirty="0" err="1"/>
              <a:t>Diptera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18230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I 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2770" name="Picture 2" descr="Adult female deer fly, Chrysops pikei Whitney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1066800"/>
            <a:ext cx="7417699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78154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Deer Fly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</a:t>
            </a:r>
            <a:r>
              <a:rPr lang="en-US" dirty="0" err="1"/>
              <a:t>Diptera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14883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J I 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3794" name="Picture 2" descr="Dorsal view of an adult giant water bug, Lethocerus sp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8255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49654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Giant Water Bug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</a:t>
            </a:r>
            <a:r>
              <a:rPr lang="en-US" dirty="0" err="1"/>
              <a:t>Hemiptera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14713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4818" name="Picture 2" descr="Adult wheel bugs, Arilus cristatus (Linnaeus)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8129618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48392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Wheel (Assassin) Bug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</a:t>
            </a:r>
            <a:r>
              <a:rPr lang="en-US" dirty="0" err="1"/>
              <a:t>Hemiptera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638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Long-horned Beetle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</a:t>
            </a:r>
            <a:r>
              <a:rPr lang="en-US" dirty="0" err="1"/>
              <a:t>Coleoptera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Feed within dead, dying, or decaying wood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4406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J I 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5842" name="Picture 2" descr="Adult leaffooted bug, Leptoglossus phyllopus (Linnaeus)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1295400"/>
            <a:ext cx="7714951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24868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Leaf-footed Bug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</a:t>
            </a:r>
            <a:r>
              <a:rPr lang="en-US" dirty="0" err="1"/>
              <a:t>Hemiptera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15770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J I 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6866" name="Picture 2" descr="Adult green stink bugs, Chinavia halaris (Say), on millet. Photograph by Russell F. Mizell, III,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2999"/>
            <a:ext cx="7010400" cy="527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78358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Green Stink Bug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</a:t>
            </a:r>
            <a:r>
              <a:rPr lang="en-US" dirty="0" err="1"/>
              <a:t>Hemiptera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07696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7892" name="Picture 4" descr="Image result for backswimmer bu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" y="1295400"/>
            <a:ext cx="8607024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29276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Backswimmer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</a:t>
            </a:r>
            <a:r>
              <a:rPr lang="en-US" dirty="0" err="1"/>
              <a:t>Hemiptera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0157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J I 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8914" name="Picture 2" descr="Ranat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1219200"/>
            <a:ext cx="734141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62054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Scorpion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</a:t>
            </a:r>
            <a:r>
              <a:rPr lang="en-US" dirty="0" err="1"/>
              <a:t>Hemiptera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7761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J I 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9938" name="Picture 2" descr="Image result for cic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2133600"/>
            <a:ext cx="857250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2736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Cicada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</a:t>
            </a:r>
            <a:r>
              <a:rPr lang="en-US" dirty="0" err="1"/>
              <a:t>Hemiptera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507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J I 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Enochr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362"/>
            <a:ext cx="5006578" cy="667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81039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62" name="Picture 2" descr="Oak treehopper - Platycotis vittata - fem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295400"/>
            <a:ext cx="8146473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91717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Treehopper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</a:t>
            </a:r>
            <a:r>
              <a:rPr lang="en-US" dirty="0" err="1"/>
              <a:t>Hemiptera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03248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I 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986" name="Picture 2" descr="An adult Cuerna costalis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219200"/>
            <a:ext cx="6891471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9441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Leafhopper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</a:t>
            </a:r>
            <a:r>
              <a:rPr lang="en-US" dirty="0" err="1"/>
              <a:t>Hemiptera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04734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I 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3014" name="Picture 6" descr="Image result for two-lined spittlebu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73152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67518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Two-lined Spittlebug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</a:t>
            </a:r>
            <a:r>
              <a:rPr lang="en-US" dirty="0" err="1"/>
              <a:t>Hemiptera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7540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J I 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4034" name="Picture 2" descr="Adult female brownbelted bumble bee, Bombus griseocollis (DeGeer)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66800"/>
            <a:ext cx="5437387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54351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Bumble Bee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Hymenoptera</a:t>
            </a:r>
          </a:p>
        </p:txBody>
      </p:sp>
    </p:spTree>
    <p:extLst>
      <p:ext uri="{BB962C8B-B14F-4D97-AF65-F5344CB8AC3E}">
        <p14:creationId xmlns:p14="http://schemas.microsoft.com/office/powerpoint/2010/main" val="422221177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J I 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5058" name="Picture 2" descr="Image result for carpenter b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99" y="1066800"/>
            <a:ext cx="6053831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38524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Carpenter Bee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Hymenoptera</a:t>
            </a:r>
          </a:p>
        </p:txBody>
      </p:sp>
    </p:spTree>
    <p:extLst>
      <p:ext uri="{BB962C8B-B14F-4D97-AF65-F5344CB8AC3E}">
        <p14:creationId xmlns:p14="http://schemas.microsoft.com/office/powerpoint/2010/main" val="180361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Scavenger Beetle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</a:t>
            </a:r>
            <a:r>
              <a:rPr lang="en-US" dirty="0" err="1"/>
              <a:t>Coleoptera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Mostly aquatic</a:t>
            </a:r>
          </a:p>
          <a:p>
            <a:pPr marL="0" indent="0">
              <a:buNone/>
            </a:pPr>
            <a:r>
              <a:rPr lang="en-US" dirty="0"/>
              <a:t>Scavengers – feed on dead plant and animal material</a:t>
            </a:r>
          </a:p>
          <a:p>
            <a:pPr marL="0" indent="0">
              <a:buNone/>
            </a:pPr>
            <a:r>
              <a:rPr lang="en-US" dirty="0"/>
              <a:t>Sometimes predatory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4406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J I 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6082" name="Picture 2" descr="Honey Bee? - Apis mellife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66800"/>
            <a:ext cx="6339974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43695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Honey Bee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Hymenoptera</a:t>
            </a:r>
          </a:p>
        </p:txBody>
      </p:sp>
    </p:spTree>
    <p:extLst>
      <p:ext uri="{BB962C8B-B14F-4D97-AF65-F5344CB8AC3E}">
        <p14:creationId xmlns:p14="http://schemas.microsoft.com/office/powerpoint/2010/main" val="319361771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7106" name="Picture 2" descr="Image result for halictid b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7858122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30553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Halictid</a:t>
            </a:r>
            <a:r>
              <a:rPr lang="en-US" dirty="0"/>
              <a:t> Bee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Hymenoptera</a:t>
            </a:r>
          </a:p>
        </p:txBody>
      </p:sp>
    </p:spTree>
    <p:extLst>
      <p:ext uri="{BB962C8B-B14F-4D97-AF65-F5344CB8AC3E}">
        <p14:creationId xmlns:p14="http://schemas.microsoft.com/office/powerpoint/2010/main" val="314293666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8130" name="Picture 2" descr="Sphecius hogardii (Latreille), a cicada killer wasp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19200"/>
            <a:ext cx="6605276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51898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Cicada Killer Wasp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Hymenoptera</a:t>
            </a:r>
          </a:p>
        </p:txBody>
      </p:sp>
    </p:spTree>
    <p:extLst>
      <p:ext uri="{BB962C8B-B14F-4D97-AF65-F5344CB8AC3E}">
        <p14:creationId xmlns:p14="http://schemas.microsoft.com/office/powerpoint/2010/main" val="198284151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I 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9154" name="Picture 2" descr="Image result for polistes paper was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59243"/>
            <a:ext cx="7915275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65241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Polistes</a:t>
            </a:r>
            <a:r>
              <a:rPr lang="en-US" dirty="0"/>
              <a:t> Paper Wasp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Hymenoptera</a:t>
            </a:r>
          </a:p>
        </p:txBody>
      </p:sp>
    </p:spTree>
    <p:extLst>
      <p:ext uri="{BB962C8B-B14F-4D97-AF65-F5344CB8AC3E}">
        <p14:creationId xmlns:p14="http://schemas.microsoft.com/office/powerpoint/2010/main" val="313233437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868362"/>
          </a:xfrm>
        </p:spPr>
        <p:txBody>
          <a:bodyPr/>
          <a:lstStyle/>
          <a:p>
            <a:r>
              <a:rPr lang="en-US" dirty="0"/>
              <a:t>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Image result for thread waisted was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thread waisted was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0182" name="Picture 6" descr="Image result for thread waisted was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7018906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79080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Thread-</a:t>
            </a:r>
            <a:r>
              <a:rPr lang="en-US" dirty="0" err="1"/>
              <a:t>waisted</a:t>
            </a:r>
            <a:r>
              <a:rPr lang="en-US" dirty="0"/>
              <a:t> Wasp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Scientific Name:  </a:t>
            </a:r>
          </a:p>
          <a:p>
            <a:pPr marL="0" indent="0">
              <a:buNone/>
            </a:pPr>
            <a:r>
              <a:rPr lang="en-US" dirty="0"/>
              <a:t>Order: Hymenoptera</a:t>
            </a:r>
          </a:p>
        </p:txBody>
      </p:sp>
    </p:spTree>
    <p:extLst>
      <p:ext uri="{BB962C8B-B14F-4D97-AF65-F5344CB8AC3E}">
        <p14:creationId xmlns:p14="http://schemas.microsoft.com/office/powerpoint/2010/main" val="1481797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1400</Words>
  <Application>Microsoft Office PowerPoint</Application>
  <PresentationFormat>On-screen Show (4:3)</PresentationFormat>
  <Paragraphs>514</Paragraphs>
  <Slides>251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251</vt:i4>
      </vt:variant>
    </vt:vector>
  </HeadingPairs>
  <TitlesOfParts>
    <vt:vector size="254" baseType="lpstr">
      <vt:lpstr>Arial</vt:lpstr>
      <vt:lpstr>Calibri</vt:lpstr>
      <vt:lpstr>Office Theme</vt:lpstr>
      <vt:lpstr>Florida Arthropods  &amp; Non-Arthropods</vt:lpstr>
      <vt:lpstr>J I S</vt:lpstr>
      <vt:lpstr>Palmetto Cockroach</vt:lpstr>
      <vt:lpstr>I S</vt:lpstr>
      <vt:lpstr>Prionus Long-horned Beetle</vt:lpstr>
      <vt:lpstr>J I S</vt:lpstr>
      <vt:lpstr>Long-horned Beetle</vt:lpstr>
      <vt:lpstr>J I S</vt:lpstr>
      <vt:lpstr>Water Scavenger Beetle</vt:lpstr>
      <vt:lpstr>I S</vt:lpstr>
      <vt:lpstr>Predacious Diving Beetle</vt:lpstr>
      <vt:lpstr>S</vt:lpstr>
      <vt:lpstr>Caterpillar Hunter</vt:lpstr>
      <vt:lpstr>J I S</vt:lpstr>
      <vt:lpstr>Bess Beetle</vt:lpstr>
      <vt:lpstr>S</vt:lpstr>
      <vt:lpstr>Eyed Click Beetle</vt:lpstr>
      <vt:lpstr>S</vt:lpstr>
      <vt:lpstr>Palm Weevil</vt:lpstr>
      <vt:lpstr>I S</vt:lpstr>
      <vt:lpstr>Carrion Beetle</vt:lpstr>
      <vt:lpstr>I S</vt:lpstr>
      <vt:lpstr>Burying Carrion Beetle</vt:lpstr>
      <vt:lpstr>J I S</vt:lpstr>
      <vt:lpstr>June (or May) Beetle</vt:lpstr>
      <vt:lpstr>J I S</vt:lpstr>
      <vt:lpstr>Grape Pelidnota</vt:lpstr>
      <vt:lpstr>S</vt:lpstr>
      <vt:lpstr>Phanaeus Dung Beetle</vt:lpstr>
      <vt:lpstr>I S</vt:lpstr>
      <vt:lpstr>Canthon Dung Beetle</vt:lpstr>
      <vt:lpstr>S</vt:lpstr>
      <vt:lpstr>Net-winged Beetle</vt:lpstr>
      <vt:lpstr>S</vt:lpstr>
      <vt:lpstr>Metallic Wood-boring Beetle</vt:lpstr>
      <vt:lpstr>J I S</vt:lpstr>
      <vt:lpstr>Lady Bird Beetle</vt:lpstr>
      <vt:lpstr>J I S</vt:lpstr>
      <vt:lpstr>Ground Beetle</vt:lpstr>
      <vt:lpstr>I S</vt:lpstr>
      <vt:lpstr>Tiger Beetle</vt:lpstr>
      <vt:lpstr>S</vt:lpstr>
      <vt:lpstr>Blister Beetle</vt:lpstr>
      <vt:lpstr>J I S</vt:lpstr>
      <vt:lpstr>Earwig</vt:lpstr>
      <vt:lpstr>J I S</vt:lpstr>
      <vt:lpstr>Horse Fly</vt:lpstr>
      <vt:lpstr>S</vt:lpstr>
      <vt:lpstr>Bee Fly</vt:lpstr>
      <vt:lpstr>S</vt:lpstr>
      <vt:lpstr>Syrphid Fly</vt:lpstr>
      <vt:lpstr>I S</vt:lpstr>
      <vt:lpstr>Robber Fly</vt:lpstr>
      <vt:lpstr>S</vt:lpstr>
      <vt:lpstr>Tachinid Fly</vt:lpstr>
      <vt:lpstr>I S</vt:lpstr>
      <vt:lpstr>Soldier Fly</vt:lpstr>
      <vt:lpstr>S</vt:lpstr>
      <vt:lpstr>Flesh Fly</vt:lpstr>
      <vt:lpstr>J I S</vt:lpstr>
      <vt:lpstr>House Fly</vt:lpstr>
      <vt:lpstr>S</vt:lpstr>
      <vt:lpstr>Blow Fly</vt:lpstr>
      <vt:lpstr>I S</vt:lpstr>
      <vt:lpstr>Deer Fly</vt:lpstr>
      <vt:lpstr>J I S</vt:lpstr>
      <vt:lpstr>Giant Water Bug</vt:lpstr>
      <vt:lpstr>S</vt:lpstr>
      <vt:lpstr>Wheel (Assassin) Bug</vt:lpstr>
      <vt:lpstr>J I S</vt:lpstr>
      <vt:lpstr>Leaf-footed Bug</vt:lpstr>
      <vt:lpstr>J I S</vt:lpstr>
      <vt:lpstr>Green Stink Bug</vt:lpstr>
      <vt:lpstr>S</vt:lpstr>
      <vt:lpstr>Backswimmer</vt:lpstr>
      <vt:lpstr>J I S</vt:lpstr>
      <vt:lpstr>Water Scorpion</vt:lpstr>
      <vt:lpstr>J I S</vt:lpstr>
      <vt:lpstr>Cicada</vt:lpstr>
      <vt:lpstr>S</vt:lpstr>
      <vt:lpstr>Treehopper</vt:lpstr>
      <vt:lpstr>I S</vt:lpstr>
      <vt:lpstr>Leafhopper</vt:lpstr>
      <vt:lpstr>I S</vt:lpstr>
      <vt:lpstr>Two-lined Spittlebug</vt:lpstr>
      <vt:lpstr>J I S</vt:lpstr>
      <vt:lpstr>Bumble Bee</vt:lpstr>
      <vt:lpstr>J I S</vt:lpstr>
      <vt:lpstr>Carpenter Bee</vt:lpstr>
      <vt:lpstr>J I S</vt:lpstr>
      <vt:lpstr>Honey Bee</vt:lpstr>
      <vt:lpstr>S</vt:lpstr>
      <vt:lpstr>Halictid Bee</vt:lpstr>
      <vt:lpstr>S</vt:lpstr>
      <vt:lpstr>Cicada Killer Wasp</vt:lpstr>
      <vt:lpstr>I S</vt:lpstr>
      <vt:lpstr>Polistes Paper Wasp</vt:lpstr>
      <vt:lpstr>S</vt:lpstr>
      <vt:lpstr>Thread-waisted Wasp</vt:lpstr>
      <vt:lpstr>J I S</vt:lpstr>
      <vt:lpstr>Mud Dauber Wasp</vt:lpstr>
      <vt:lpstr>S</vt:lpstr>
      <vt:lpstr>Scoliid Wasp</vt:lpstr>
      <vt:lpstr>S</vt:lpstr>
      <vt:lpstr>Ichneumon Wasp</vt:lpstr>
      <vt:lpstr>I S</vt:lpstr>
      <vt:lpstr>Bald-faced Hornet</vt:lpstr>
      <vt:lpstr>J I S</vt:lpstr>
      <vt:lpstr>Yellowjacket Wasp</vt:lpstr>
      <vt:lpstr>J I S</vt:lpstr>
      <vt:lpstr>Velvet Ant</vt:lpstr>
      <vt:lpstr>J I S</vt:lpstr>
      <vt:lpstr>Giant Swallowtail</vt:lpstr>
      <vt:lpstr>S</vt:lpstr>
      <vt:lpstr>Laurel (Palemedes) Swallowtail</vt:lpstr>
      <vt:lpstr>I S</vt:lpstr>
      <vt:lpstr>Tiger Swallowtail</vt:lpstr>
      <vt:lpstr>I S</vt:lpstr>
      <vt:lpstr>Tiger Swallowtail (Dark Morph)</vt:lpstr>
      <vt:lpstr>I S</vt:lpstr>
      <vt:lpstr>Spicebush Swallowtail</vt:lpstr>
      <vt:lpstr>I S</vt:lpstr>
      <vt:lpstr>Black (American) Swallowtail</vt:lpstr>
      <vt:lpstr>I S</vt:lpstr>
      <vt:lpstr>Blue (Pipevine) Swallowtail</vt:lpstr>
      <vt:lpstr>J I S</vt:lpstr>
      <vt:lpstr>Gulf Fritillary</vt:lpstr>
      <vt:lpstr>J I S</vt:lpstr>
      <vt:lpstr>Zebra Longwing</vt:lpstr>
      <vt:lpstr>J I S</vt:lpstr>
      <vt:lpstr>Monarch</vt:lpstr>
      <vt:lpstr>J I S</vt:lpstr>
      <vt:lpstr>Viceroy</vt:lpstr>
      <vt:lpstr>J I S</vt:lpstr>
      <vt:lpstr>Red-spotted Purple</vt:lpstr>
      <vt:lpstr>I S</vt:lpstr>
      <vt:lpstr>Tawny Emperor</vt:lpstr>
      <vt:lpstr>S</vt:lpstr>
      <vt:lpstr>Hackberry Butterfly</vt:lpstr>
      <vt:lpstr>I S</vt:lpstr>
      <vt:lpstr>Red Admiral</vt:lpstr>
      <vt:lpstr>I S</vt:lpstr>
      <vt:lpstr>American Painted Lady</vt:lpstr>
      <vt:lpstr>S</vt:lpstr>
      <vt:lpstr>Buckeye Butterfly</vt:lpstr>
      <vt:lpstr>I S</vt:lpstr>
      <vt:lpstr>Barred Sulfur (Summer Form)</vt:lpstr>
      <vt:lpstr>I S</vt:lpstr>
      <vt:lpstr>Barred Sulfur (Winter Form)</vt:lpstr>
      <vt:lpstr>J I S</vt:lpstr>
      <vt:lpstr>Cloudless Sulfur</vt:lpstr>
      <vt:lpstr>S</vt:lpstr>
      <vt:lpstr>Little Sulfur</vt:lpstr>
      <vt:lpstr>S</vt:lpstr>
      <vt:lpstr>European Cabbage Butterfly</vt:lpstr>
      <vt:lpstr>I S</vt:lpstr>
      <vt:lpstr>Checkered White</vt:lpstr>
      <vt:lpstr>I S</vt:lpstr>
      <vt:lpstr>Silver-spotted Skipper</vt:lpstr>
      <vt:lpstr>J I S</vt:lpstr>
      <vt:lpstr>Long-tailed Skipper</vt:lpstr>
      <vt:lpstr>J I S</vt:lpstr>
      <vt:lpstr>Polyphemus Moth</vt:lpstr>
      <vt:lpstr>J I S</vt:lpstr>
      <vt:lpstr>Luna Moth</vt:lpstr>
      <vt:lpstr>S</vt:lpstr>
      <vt:lpstr>Tobacco Hornworm Moth</vt:lpstr>
      <vt:lpstr>I S</vt:lpstr>
      <vt:lpstr>Io Moth</vt:lpstr>
      <vt:lpstr>S</vt:lpstr>
      <vt:lpstr>Underwing Moth</vt:lpstr>
      <vt:lpstr>I S</vt:lpstr>
      <vt:lpstr>Polka-dot Wasp Moth</vt:lpstr>
      <vt:lpstr>I S</vt:lpstr>
      <vt:lpstr>Eastern Tent Caterpillar Moth</vt:lpstr>
      <vt:lpstr>S</vt:lpstr>
      <vt:lpstr>Clearwing Sphinx Moth</vt:lpstr>
      <vt:lpstr>J I S</vt:lpstr>
      <vt:lpstr>Clearwing Sphinx Moth</vt:lpstr>
      <vt:lpstr>J I S</vt:lpstr>
      <vt:lpstr>Praying Mantid</vt:lpstr>
      <vt:lpstr>S</vt:lpstr>
      <vt:lpstr>Dobsonfly</vt:lpstr>
      <vt:lpstr>I S</vt:lpstr>
      <vt:lpstr>Antlion Adult</vt:lpstr>
      <vt:lpstr>S</vt:lpstr>
      <vt:lpstr>Owlfly</vt:lpstr>
      <vt:lpstr>I S</vt:lpstr>
      <vt:lpstr>Green Lacewing</vt:lpstr>
      <vt:lpstr>J I S</vt:lpstr>
      <vt:lpstr>Green Darner Dragonfly</vt:lpstr>
      <vt:lpstr>J I S</vt:lpstr>
      <vt:lpstr>Black-winged Damselfy</vt:lpstr>
      <vt:lpstr>I S</vt:lpstr>
      <vt:lpstr>Lubber Grasshopper</vt:lpstr>
      <vt:lpstr>J I S</vt:lpstr>
      <vt:lpstr>American Grasshopper</vt:lpstr>
      <vt:lpstr>J I S</vt:lpstr>
      <vt:lpstr>Katydid</vt:lpstr>
      <vt:lpstr>J I S</vt:lpstr>
      <vt:lpstr>Mole Cricket</vt:lpstr>
      <vt:lpstr>J I S</vt:lpstr>
      <vt:lpstr>Field Cricket</vt:lpstr>
      <vt:lpstr>J I S</vt:lpstr>
      <vt:lpstr>Florida Walkingstick</vt:lpstr>
      <vt:lpstr>J I S</vt:lpstr>
      <vt:lpstr>Jumping Spider</vt:lpstr>
      <vt:lpstr>J I S</vt:lpstr>
      <vt:lpstr>Crab Spider</vt:lpstr>
      <vt:lpstr>J I S</vt:lpstr>
      <vt:lpstr>Golden Silk Spider</vt:lpstr>
      <vt:lpstr>S</vt:lpstr>
      <vt:lpstr>Spiny Orb-weaver</vt:lpstr>
      <vt:lpstr>S</vt:lpstr>
      <vt:lpstr>Black and Yellow Argiope Spider</vt:lpstr>
      <vt:lpstr>S</vt:lpstr>
      <vt:lpstr>Green Lynx Spider</vt:lpstr>
      <vt:lpstr>J I S</vt:lpstr>
      <vt:lpstr>Wolf Spider</vt:lpstr>
      <vt:lpstr>I S</vt:lpstr>
      <vt:lpstr>Long-jawed Orb-weaver</vt:lpstr>
      <vt:lpstr>J I S</vt:lpstr>
      <vt:lpstr>Brown Dog Tick</vt:lpstr>
      <vt:lpstr>S</vt:lpstr>
      <vt:lpstr>American Dog Tick</vt:lpstr>
      <vt:lpstr>S</vt:lpstr>
      <vt:lpstr>Black-legged Tick</vt:lpstr>
      <vt:lpstr>J I S</vt:lpstr>
      <vt:lpstr>Lone Star Tick</vt:lpstr>
      <vt:lpstr>I S</vt:lpstr>
      <vt:lpstr>Gulf Coast Tick</vt:lpstr>
      <vt:lpstr>S</vt:lpstr>
      <vt:lpstr>Mites</vt:lpstr>
      <vt:lpstr>J I S</vt:lpstr>
      <vt:lpstr>Daddy Long-legs</vt:lpstr>
      <vt:lpstr>I S</vt:lpstr>
      <vt:lpstr>Florida Bark Scorpion</vt:lpstr>
      <vt:lpstr>J I S</vt:lpstr>
      <vt:lpstr>Hentz Striped Scorpion</vt:lpstr>
      <vt:lpstr>S</vt:lpstr>
      <vt:lpstr>Guiana Striped Scorpion</vt:lpstr>
      <vt:lpstr>J I S</vt:lpstr>
      <vt:lpstr>Giant Whipped Scorpion (Vinegaroon)</vt:lpstr>
      <vt:lpstr>J I S</vt:lpstr>
      <vt:lpstr>Millipedes</vt:lpstr>
      <vt:lpstr>J I S</vt:lpstr>
      <vt:lpstr>Centipedes</vt:lpstr>
      <vt:lpstr>I S</vt:lpstr>
      <vt:lpstr>Sowbugs</vt:lpstr>
      <vt:lpstr>J I S</vt:lpstr>
      <vt:lpstr>Pillbugs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Florida Arthropods  &amp; Non-Arthropods</dc:title>
  <dc:creator>Eubanks,Emily</dc:creator>
  <cp:lastModifiedBy>Standley, Jennifer M.</cp:lastModifiedBy>
  <cp:revision>21</cp:revision>
  <dcterms:created xsi:type="dcterms:W3CDTF">2017-09-21T11:09:10Z</dcterms:created>
  <dcterms:modified xsi:type="dcterms:W3CDTF">2022-01-11T22:12:22Z</dcterms:modified>
</cp:coreProperties>
</file>